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6" r:id="rId4"/>
  </p:sldMasterIdLst>
  <p:notesMasterIdLst>
    <p:notesMasterId r:id="rId65"/>
  </p:notesMasterIdLst>
  <p:handoutMasterIdLst>
    <p:handoutMasterId r:id="rId66"/>
  </p:handoutMasterIdLst>
  <p:sldIdLst>
    <p:sldId id="322" r:id="rId5"/>
    <p:sldId id="280" r:id="rId6"/>
    <p:sldId id="299" r:id="rId7"/>
    <p:sldId id="283" r:id="rId8"/>
    <p:sldId id="284" r:id="rId9"/>
    <p:sldId id="310" r:id="rId10"/>
    <p:sldId id="281" r:id="rId11"/>
    <p:sldId id="353" r:id="rId12"/>
    <p:sldId id="359" r:id="rId13"/>
    <p:sldId id="354" r:id="rId14"/>
    <p:sldId id="355" r:id="rId15"/>
    <p:sldId id="361" r:id="rId16"/>
    <p:sldId id="357" r:id="rId17"/>
    <p:sldId id="358" r:id="rId18"/>
    <p:sldId id="276" r:id="rId19"/>
    <p:sldId id="300" r:id="rId20"/>
    <p:sldId id="301" r:id="rId21"/>
    <p:sldId id="302" r:id="rId22"/>
    <p:sldId id="303" r:id="rId23"/>
    <p:sldId id="304" r:id="rId24"/>
    <p:sldId id="305" r:id="rId25"/>
    <p:sldId id="306" r:id="rId26"/>
    <p:sldId id="307" r:id="rId27"/>
    <p:sldId id="308" r:id="rId28"/>
    <p:sldId id="309" r:id="rId29"/>
    <p:sldId id="331" r:id="rId30"/>
    <p:sldId id="332" r:id="rId31"/>
    <p:sldId id="333" r:id="rId32"/>
    <p:sldId id="334" r:id="rId33"/>
    <p:sldId id="286" r:id="rId34"/>
    <p:sldId id="311" r:id="rId35"/>
    <p:sldId id="312" r:id="rId36"/>
    <p:sldId id="314" r:id="rId37"/>
    <p:sldId id="315" r:id="rId38"/>
    <p:sldId id="316" r:id="rId39"/>
    <p:sldId id="317" r:id="rId40"/>
    <p:sldId id="318" r:id="rId41"/>
    <p:sldId id="319" r:id="rId42"/>
    <p:sldId id="320" r:id="rId43"/>
    <p:sldId id="321" r:id="rId44"/>
    <p:sldId id="363" r:id="rId45"/>
    <p:sldId id="364" r:id="rId46"/>
    <p:sldId id="365" r:id="rId47"/>
    <p:sldId id="366" r:id="rId48"/>
    <p:sldId id="367" r:id="rId49"/>
    <p:sldId id="368" r:id="rId50"/>
    <p:sldId id="369" r:id="rId51"/>
    <p:sldId id="335" r:id="rId52"/>
    <p:sldId id="336" r:id="rId53"/>
    <p:sldId id="342" r:id="rId54"/>
    <p:sldId id="337" r:id="rId55"/>
    <p:sldId id="338" r:id="rId56"/>
    <p:sldId id="339" r:id="rId57"/>
    <p:sldId id="340" r:id="rId58"/>
    <p:sldId id="341" r:id="rId59"/>
    <p:sldId id="343" r:id="rId60"/>
    <p:sldId id="345" r:id="rId61"/>
    <p:sldId id="344" r:id="rId62"/>
    <p:sldId id="346" r:id="rId63"/>
    <p:sldId id="362" r:id="rId64"/>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7061BE5-5C5D-4344-9D00-48924B148C2E}">
          <p14:sldIdLst>
            <p14:sldId id="322"/>
            <p14:sldId id="280"/>
            <p14:sldId id="299"/>
            <p14:sldId id="283"/>
            <p14:sldId id="284"/>
            <p14:sldId id="310"/>
            <p14:sldId id="281"/>
            <p14:sldId id="353"/>
            <p14:sldId id="359"/>
            <p14:sldId id="354"/>
            <p14:sldId id="355"/>
            <p14:sldId id="361"/>
            <p14:sldId id="357"/>
            <p14:sldId id="358"/>
          </p14:sldIdLst>
        </p14:section>
        <p14:section name="SC Zurstraße" id="{EBC217A6-6262-42D9-9C1C-589660E3EC85}">
          <p14:sldIdLst>
            <p14:sldId id="276"/>
            <p14:sldId id="300"/>
            <p14:sldId id="301"/>
            <p14:sldId id="302"/>
            <p14:sldId id="303"/>
            <p14:sldId id="304"/>
            <p14:sldId id="305"/>
            <p14:sldId id="306"/>
            <p14:sldId id="307"/>
            <p14:sldId id="308"/>
            <p14:sldId id="309"/>
          </p14:sldIdLst>
        </p14:section>
        <p14:section name="MGV Bergeshöh" id="{3401BE5B-36B0-45EF-B104-713E758C1D85}">
          <p14:sldIdLst>
            <p14:sldId id="331"/>
            <p14:sldId id="332"/>
            <p14:sldId id="333"/>
            <p14:sldId id="334"/>
          </p14:sldIdLst>
        </p14:section>
        <p14:section name="Feuerwehr" id="{621C6FDB-2AEC-42E3-9830-011D7F64E914}">
          <p14:sldIdLst>
            <p14:sldId id="286"/>
            <p14:sldId id="311"/>
            <p14:sldId id="312"/>
            <p14:sldId id="314"/>
            <p14:sldId id="315"/>
            <p14:sldId id="316"/>
            <p14:sldId id="317"/>
            <p14:sldId id="318"/>
            <p14:sldId id="319"/>
            <p14:sldId id="320"/>
            <p14:sldId id="321"/>
            <p14:sldId id="363"/>
          </p14:sldIdLst>
        </p14:section>
        <p14:section name="Bethel.regional" id="{9F4F74ED-1747-4B6C-ADFF-5761C29C38BB}">
          <p14:sldIdLst>
            <p14:sldId id="364"/>
            <p14:sldId id="365"/>
            <p14:sldId id="366"/>
            <p14:sldId id="367"/>
            <p14:sldId id="368"/>
            <p14:sldId id="369"/>
            <p14:sldId id="335"/>
            <p14:sldId id="336"/>
            <p14:sldId id="342"/>
            <p14:sldId id="337"/>
            <p14:sldId id="338"/>
            <p14:sldId id="339"/>
            <p14:sldId id="340"/>
            <p14:sldId id="341"/>
          </p14:sldIdLst>
        </p14:section>
        <p14:section name="Gemeinde Kindergarten Friedhof" id="{7D8A2D18-E36E-4774-AB2E-21B3C400A6B4}">
          <p14:sldIdLst>
            <p14:sldId id="343"/>
            <p14:sldId id="345"/>
            <p14:sldId id="344"/>
            <p14:sldId id="346"/>
          </p14:sldIdLst>
        </p14:section>
        <p14:section name="Fazit" id="{09CD5344-273F-4326-8092-E2FBC5B452E2}">
          <p14:sldIdLst>
            <p14:sldId id="36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ie Kinzel" initials="S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a:srgbClr val="FFCC00"/>
    <a:srgbClr val="1D8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9" autoAdjust="0"/>
    <p:restoredTop sz="94280" autoAdjust="0"/>
  </p:normalViewPr>
  <p:slideViewPr>
    <p:cSldViewPr>
      <p:cViewPr varScale="1">
        <p:scale>
          <a:sx n="111" d="100"/>
          <a:sy n="111" d="100"/>
        </p:scale>
        <p:origin x="-6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01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096BBE0C-E8A6-4FAD-81A8-D0EB0F547838}" type="datetimeFigureOut">
              <a:rPr lang="de-DE" smtClean="0"/>
              <a:t>06.09.2017</a:t>
            </a:fld>
            <a:endParaRPr lang="de-DE"/>
          </a:p>
        </p:txBody>
      </p:sp>
      <p:sp>
        <p:nvSpPr>
          <p:cNvPr id="4" name="Fußzeilenplatzhalt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676DC81-F117-4109-A25A-F57473A072F3}" type="slidenum">
              <a:rPr lang="de-DE" smtClean="0"/>
              <a:t>‹Nr.›</a:t>
            </a:fld>
            <a:endParaRPr lang="de-DE"/>
          </a:p>
        </p:txBody>
      </p:sp>
    </p:spTree>
    <p:extLst>
      <p:ext uri="{BB962C8B-B14F-4D97-AF65-F5344CB8AC3E}">
        <p14:creationId xmlns:p14="http://schemas.microsoft.com/office/powerpoint/2010/main" val="2651115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A5EC775-880C-44CB-8AE2-3269D895F24F}" type="datetimeFigureOut">
              <a:rPr lang="en-US" smtClean="0"/>
              <a:t>9/6/2017</a:t>
            </a:fld>
            <a:endParaRPr lang="en-US"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25310F0-22F4-44BC-9418-29B3E40774BE}" type="slidenum">
              <a:rPr lang="en-US" smtClean="0"/>
              <a:t>‹Nr.›</a:t>
            </a:fld>
            <a:endParaRPr lang="en-US" dirty="0"/>
          </a:p>
        </p:txBody>
      </p:sp>
    </p:spTree>
    <p:extLst>
      <p:ext uri="{BB962C8B-B14F-4D97-AF65-F5344CB8AC3E}">
        <p14:creationId xmlns:p14="http://schemas.microsoft.com/office/powerpoint/2010/main" val="52521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9/6/2017 9:03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9371285"/>
            <a:ext cx="6062187" cy="493316"/>
          </a:xfrm>
        </p:spPr>
        <p:txBody>
          <a:bodyPr/>
          <a:lstStyle/>
          <a:p>
            <a:pPr algn="l" defTabSz="914400">
              <a:buNone/>
            </a:pPr>
            <a:r>
              <a:rPr lang="en-US" sz="500" b="0" i="0">
                <a:solidFill>
                  <a:srgbClr val="000000"/>
                </a:solidFill>
                <a:latin typeface="Calibri"/>
                <a:ea typeface="+mn-ea"/>
                <a:cs typeface="+mn-cs"/>
              </a:rPr>
              <a:t>© 2007 Microsoft Corporation. Alle Rechte vorbehalten. Microsoft, Windows, Windows Vista und andere Produktnamen sind möglicherweise eingetragene Marken oder Marken in den USA und/oder anderen Ländern/Regionen.</a:t>
            </a:r>
          </a:p>
          <a:p>
            <a:pPr algn="l" defTabSz="914400">
              <a:buNone/>
            </a:pPr>
            <a:r>
              <a:rPr lang="en-US" sz="500" b="0" i="0">
                <a:solidFill>
                  <a:srgbClr val="000000"/>
                </a:solidFill>
                <a:latin typeface="Calibri"/>
                <a:ea typeface="+mn-ea"/>
                <a:cs typeface="+mn-cs"/>
              </a:rPr>
              <a:t>Diese Angaben dienen nur zu Informationszwecken und entsprechen dem aktuellen Sachstand der Microsoft Corporation zum Erstellungsdatum dieser Präsentation.  Da Microsoft auf die sich ständig ändernden Marktanforderungen reagieren muss, sollten die Angaben nicht als Verpflichtung seitens Microsoft angesehen werden, und Microsoft übernimmt keine Garantie für die Genauigkeit der Angaben nach dem Datum dieser Präsentation.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sz="500" dirty="0"/>
          </a:p>
        </p:txBody>
      </p:sp>
      <p:sp>
        <p:nvSpPr>
          <p:cNvPr id="7" name="Slide Number Placeholder 6"/>
          <p:cNvSpPr>
            <a:spLocks noGrp="1"/>
          </p:cNvSpPr>
          <p:nvPr>
            <p:ph type="sldNum" sz="quarter" idx="13"/>
          </p:nvPr>
        </p:nvSpPr>
        <p:spPr>
          <a:xfrm>
            <a:off x="6062186" y="9371285"/>
            <a:ext cx="672018" cy="493316"/>
          </a:xfrm>
        </p:spPr>
        <p:txBody>
          <a:bodyPr/>
          <a:lstStyle/>
          <a:p>
            <a:pPr algn="r" defTabSz="914400">
              <a:buNone/>
            </a:pPr>
            <a:fld id="{EC87E0CF-87F6-4B58-B8B8-DCAB2DAAF3CA}"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extLst>
      <p:ext uri="{BB962C8B-B14F-4D97-AF65-F5344CB8AC3E}">
        <p14:creationId xmlns:p14="http://schemas.microsoft.com/office/powerpoint/2010/main" val="122074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25310F0-22F4-44BC-9418-29B3E40774BE}" type="slidenum">
              <a:rPr lang="en-US" smtClean="0"/>
              <a:t>56</a:t>
            </a:fld>
            <a:endParaRPr lang="en-US" dirty="0"/>
          </a:p>
        </p:txBody>
      </p:sp>
    </p:spTree>
    <p:extLst>
      <p:ext uri="{BB962C8B-B14F-4D97-AF65-F5344CB8AC3E}">
        <p14:creationId xmlns:p14="http://schemas.microsoft.com/office/powerpoint/2010/main" val="290904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25310F0-22F4-44BC-9418-29B3E40774BE}" type="slidenum">
              <a:rPr lang="en-US" smtClean="0"/>
              <a:t>57</a:t>
            </a:fld>
            <a:endParaRPr lang="en-US" dirty="0"/>
          </a:p>
        </p:txBody>
      </p:sp>
    </p:spTree>
    <p:extLst>
      <p:ext uri="{BB962C8B-B14F-4D97-AF65-F5344CB8AC3E}">
        <p14:creationId xmlns:p14="http://schemas.microsoft.com/office/powerpoint/2010/main" val="35237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25310F0-22F4-44BC-9418-29B3E40774BE}" type="slidenum">
              <a:rPr lang="en-US" smtClean="0"/>
              <a:t>58</a:t>
            </a:fld>
            <a:endParaRPr lang="en-US" dirty="0"/>
          </a:p>
        </p:txBody>
      </p:sp>
    </p:spTree>
    <p:extLst>
      <p:ext uri="{BB962C8B-B14F-4D97-AF65-F5344CB8AC3E}">
        <p14:creationId xmlns:p14="http://schemas.microsoft.com/office/powerpoint/2010/main" val="347326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25310F0-22F4-44BC-9418-29B3E40774BE}" type="slidenum">
              <a:rPr lang="en-US" smtClean="0"/>
              <a:t>59</a:t>
            </a:fld>
            <a:endParaRPr lang="en-US" dirty="0"/>
          </a:p>
        </p:txBody>
      </p:sp>
    </p:spTree>
    <p:extLst>
      <p:ext uri="{BB962C8B-B14F-4D97-AF65-F5344CB8AC3E}">
        <p14:creationId xmlns:p14="http://schemas.microsoft.com/office/powerpoint/2010/main" val="209005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de-DE" noProof="0"/>
              <a:t>Titelmasterformat durch Klicken bearbeiten</a:t>
            </a:r>
            <a:endParaRPr lang="de-DE" noProof="0"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noProof="0"/>
              <a:t>Formatvorlage des Untertitelmasters durch Klicken bearbeiten</a:t>
            </a:r>
            <a:endParaRPr lang="de-DE" noProof="0"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de-DE" noProof="0"/>
              <a:t>Titelmasterformat durch Klicken bearbeiten</a:t>
            </a:r>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el und Inhal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de-DE" noProof="0"/>
              <a:t>Titelmasterformat durch Klicken bearbeiten</a:t>
            </a:r>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de-DE" noProof="0"/>
              <a:t>Formatvorlagen des Textmasters bearbeiten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usw. &quot;Spezialfolien&quot;">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de-DE" noProof="0"/>
              <a:t>Titelmasterformat durch Klicken bearbeiten</a:t>
            </a:r>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noProof="0"/>
              <a:t>Formatvorlage des Untertitelmasters durch Klicken bearbeiten</a:t>
            </a:r>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de-DE" noProof="0"/>
              <a:t>Klicken, um …</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¹r Folien mit Softwarecode verwend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p>
        </p:txBody>
      </p:sp>
      <p:sp>
        <p:nvSpPr>
          <p:cNvPr id="6" name="Text Placeholder 5"/>
          <p:cNvSpPr>
            <a:spLocks noGrp="1"/>
          </p:cNvSpPr>
          <p:nvPr>
            <p:ph type="body" sz="quarter" idx="10"/>
          </p:nvPr>
        </p:nvSpPr>
        <p:spPr>
          <a:xfrm>
            <a:off x="722313" y="1905000"/>
            <a:ext cx="8040687" cy="2514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F¨¹nfte Ebene</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76064" y="2130425"/>
            <a:ext cx="7772400" cy="1470025"/>
          </a:xfrm>
        </p:spPr>
        <p:txBody>
          <a:bodyPr/>
          <a:lstStyle>
            <a:lvl1pPr>
              <a:defRPr>
                <a:solidFill>
                  <a:srgbClr val="1C3144"/>
                </a:solidFill>
              </a:defRPr>
            </a:lvl1pPr>
          </a:lstStyle>
          <a:p>
            <a:r>
              <a:rPr lang="de-DE" dirty="0"/>
              <a:t>Titelmasterformat durch Klicken bearbeiten</a:t>
            </a:r>
          </a:p>
        </p:txBody>
      </p:sp>
      <p:sp>
        <p:nvSpPr>
          <p:cNvPr id="3" name="Untertitel 2"/>
          <p:cNvSpPr>
            <a:spLocks noGrp="1"/>
          </p:cNvSpPr>
          <p:nvPr>
            <p:ph type="subTitle" idx="1"/>
          </p:nvPr>
        </p:nvSpPr>
        <p:spPr>
          <a:xfrm>
            <a:off x="1661864"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14BB4B-3117-4871-9999-15543307F0F3}" type="datetimeFigureOut">
              <a:rPr kumimoji="0" lang="de-DE" sz="1000" b="0" i="0" u="none" strike="noStrike" kern="1200" cap="none" spc="0" normalizeH="0" baseline="0" noProof="0" smtClean="0">
                <a:ln>
                  <a:noFill/>
                </a:ln>
                <a:solidFill>
                  <a:prstClr val="black">
                    <a:tint val="75000"/>
                  </a:prstClr>
                </a:solidFill>
                <a:effectLst/>
                <a:uLnTx/>
                <a:uFillTx/>
                <a:latin typeface="Frutiger 45 Ligh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06.09.2017</a:t>
            </a:fld>
            <a:endParaRPr kumimoji="0" lang="de-DE" sz="1000" b="0" i="0" u="none" strike="noStrike" kern="1200" cap="none" spc="0" normalizeH="0" baseline="0" noProof="0">
              <a:ln>
                <a:noFill/>
              </a:ln>
              <a:solidFill>
                <a:prstClr val="black">
                  <a:tint val="75000"/>
                </a:prstClr>
              </a:solidFill>
              <a:effectLst/>
              <a:uLnTx/>
              <a:uFillTx/>
              <a:latin typeface="Frutiger 45 Light" pitchFamily="34" charset="0"/>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black">
                  <a:tint val="75000"/>
                </a:prstClr>
              </a:solidFill>
              <a:effectLst/>
              <a:uLnTx/>
              <a:uFillTx/>
              <a:latin typeface="Frutiger 45 Light" pitchFamily="34" charset="0"/>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23F89-7920-4EDC-B679-6A6CCACFE81A}" type="slidenum">
              <a:rPr kumimoji="0" lang="de-DE" sz="1000" b="0" i="0" u="none" strike="noStrike" kern="1200" cap="none" spc="0" normalizeH="0" baseline="0" noProof="0" smtClean="0">
                <a:ln>
                  <a:noFill/>
                </a:ln>
                <a:solidFill>
                  <a:prstClr val="black">
                    <a:tint val="75000"/>
                  </a:prstClr>
                </a:solidFill>
                <a:effectLst/>
                <a:uLnTx/>
                <a:uFillTx/>
                <a:latin typeface="Frutiger 45 Ligh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a:ln>
                <a:noFill/>
              </a:ln>
              <a:solidFill>
                <a:prstClr val="black">
                  <a:tint val="75000"/>
                </a:prstClr>
              </a:solidFill>
              <a:effectLst/>
              <a:uLnTx/>
              <a:uFillTx/>
              <a:latin typeface="Frutiger 45 Light" pitchFamily="34" charset="0"/>
              <a:ea typeface="+mn-ea"/>
              <a:cs typeface="+mn-cs"/>
            </a:endParaRPr>
          </a:p>
        </p:txBody>
      </p:sp>
      <p:sp>
        <p:nvSpPr>
          <p:cNvPr id="7" name="Rectangle 644"/>
          <p:cNvSpPr>
            <a:spLocks noChangeArrowheads="1"/>
          </p:cNvSpPr>
          <p:nvPr userDrawn="1"/>
        </p:nvSpPr>
        <p:spPr bwMode="auto">
          <a:xfrm>
            <a:off x="3348038" y="0"/>
            <a:ext cx="5470525" cy="719138"/>
          </a:xfrm>
          <a:prstGeom prst="rect">
            <a:avLst/>
          </a:prstGeom>
          <a:noFill/>
          <a:ln w="9525">
            <a:noFill/>
            <a:miter lim="800000"/>
            <a:headEnd/>
            <a:tailEnd/>
          </a:ln>
          <a:effectLst/>
        </p:spPr>
        <p:txBody>
          <a:bodyPr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66"/>
                </a:solidFill>
                <a:effectLst/>
                <a:uLnTx/>
                <a:uFillTx/>
                <a:latin typeface="Frutiger 45 Light" pitchFamily="34" charset="0"/>
                <a:ea typeface="+mn-ea"/>
                <a:cs typeface="+mn-cs"/>
              </a:rPr>
              <a:t>v. </a:t>
            </a:r>
            <a:r>
              <a:rPr kumimoji="0" lang="de-DE" sz="1400" b="0" i="0" u="none" strike="noStrike" kern="1200" cap="none" spc="0" normalizeH="0" baseline="0" noProof="0" dirty="0" err="1">
                <a:ln>
                  <a:noFill/>
                </a:ln>
                <a:solidFill>
                  <a:srgbClr val="000066"/>
                </a:solidFill>
                <a:effectLst/>
                <a:uLnTx/>
                <a:uFillTx/>
                <a:latin typeface="Frutiger 45 Light" pitchFamily="34" charset="0"/>
                <a:ea typeface="+mn-ea"/>
                <a:cs typeface="+mn-cs"/>
              </a:rPr>
              <a:t>Bodelschwinghsche</a:t>
            </a:r>
            <a:r>
              <a:rPr kumimoji="0" lang="de-DE" sz="1400" b="0" i="0" u="none" strike="noStrike" kern="1200" cap="none" spc="0" normalizeH="0" baseline="0" noProof="0" dirty="0">
                <a:ln>
                  <a:noFill/>
                </a:ln>
                <a:solidFill>
                  <a:srgbClr val="000066"/>
                </a:solidFill>
                <a:effectLst/>
                <a:uLnTx/>
                <a:uFillTx/>
                <a:latin typeface="Frutiger 45 Light" pitchFamily="34" charset="0"/>
                <a:ea typeface="+mn-ea"/>
                <a:cs typeface="+mn-cs"/>
              </a:rPr>
              <a:t> Stiftungen Bethel</a:t>
            </a:r>
            <a:br>
              <a:rPr kumimoji="0" lang="de-DE" sz="1400" b="0" i="0" u="none" strike="noStrike" kern="1200" cap="none" spc="0" normalizeH="0" baseline="0" noProof="0" dirty="0">
                <a:ln>
                  <a:noFill/>
                </a:ln>
                <a:solidFill>
                  <a:srgbClr val="000066"/>
                </a:solidFill>
                <a:effectLst/>
                <a:uLnTx/>
                <a:uFillTx/>
                <a:latin typeface="Frutiger 45 Light" pitchFamily="34" charset="0"/>
                <a:ea typeface="+mn-ea"/>
                <a:cs typeface="+mn-cs"/>
              </a:rPr>
            </a:br>
            <a:r>
              <a:rPr kumimoji="0" lang="de-DE" sz="1400" b="0" i="0" u="none" strike="noStrike" kern="1200" cap="none" spc="0" normalizeH="0" baseline="0" noProof="0" dirty="0" err="1">
                <a:ln>
                  <a:noFill/>
                </a:ln>
                <a:solidFill>
                  <a:srgbClr val="000066"/>
                </a:solidFill>
                <a:effectLst/>
                <a:uLnTx/>
                <a:uFillTx/>
                <a:latin typeface="Frutiger 45 Light" pitchFamily="34" charset="0"/>
                <a:ea typeface="+mn-ea"/>
                <a:cs typeface="+mn-cs"/>
              </a:rPr>
              <a:t>Bethel.regional</a:t>
            </a:r>
            <a:endParaRPr kumimoji="0" lang="de-DE" sz="1400" b="0" i="0" u="none" strike="noStrike" kern="1200" cap="none" spc="0" normalizeH="0" baseline="0" noProof="0" dirty="0">
              <a:ln>
                <a:noFill/>
              </a:ln>
              <a:solidFill>
                <a:srgbClr val="000066"/>
              </a:solidFill>
              <a:effectLst/>
              <a:uLnTx/>
              <a:uFillTx/>
              <a:latin typeface="Frutiger 45 Light" pitchFamily="34" charset="0"/>
              <a:ea typeface="+mn-ea"/>
              <a:cs typeface="+mn-cs"/>
            </a:endParaRPr>
          </a:p>
        </p:txBody>
      </p:sp>
    </p:spTree>
    <p:extLst>
      <p:ext uri="{BB962C8B-B14F-4D97-AF65-F5344CB8AC3E}">
        <p14:creationId xmlns:p14="http://schemas.microsoft.com/office/powerpoint/2010/main" val="1008828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14BB4B-3117-4871-9999-15543307F0F3}" type="datetimeFigureOut">
              <a:rPr kumimoji="0" lang="de-DE" sz="1000" b="0" i="0" u="none" strike="noStrike" kern="1200" cap="none" spc="0" normalizeH="0" baseline="0" noProof="0" smtClean="0">
                <a:ln>
                  <a:noFill/>
                </a:ln>
                <a:solidFill>
                  <a:prstClr val="black">
                    <a:tint val="75000"/>
                  </a:prstClr>
                </a:solidFill>
                <a:effectLst/>
                <a:uLnTx/>
                <a:uFillTx/>
                <a:latin typeface="Frutiger 45 Ligh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06.09.2017</a:t>
            </a:fld>
            <a:endParaRPr kumimoji="0" lang="de-DE" sz="1000" b="0" i="0" u="none" strike="noStrike" kern="1200" cap="none" spc="0" normalizeH="0" baseline="0" noProof="0">
              <a:ln>
                <a:noFill/>
              </a:ln>
              <a:solidFill>
                <a:prstClr val="black">
                  <a:tint val="75000"/>
                </a:prstClr>
              </a:solidFill>
              <a:effectLst/>
              <a:uLnTx/>
              <a:uFillTx/>
              <a:latin typeface="Frutiger 45 Light" pitchFamily="34" charset="0"/>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black">
                  <a:tint val="75000"/>
                </a:prstClr>
              </a:solidFill>
              <a:effectLst/>
              <a:uLnTx/>
              <a:uFillTx/>
              <a:latin typeface="Frutiger 45 Light" pitchFamily="34" charset="0"/>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23F89-7920-4EDC-B679-6A6CCACFE81A}" type="slidenum">
              <a:rPr kumimoji="0" lang="de-DE" sz="1000" b="0" i="0" u="none" strike="noStrike" kern="1200" cap="none" spc="0" normalizeH="0" baseline="0" noProof="0" smtClean="0">
                <a:ln>
                  <a:noFill/>
                </a:ln>
                <a:solidFill>
                  <a:prstClr val="black">
                    <a:tint val="75000"/>
                  </a:prstClr>
                </a:solidFill>
                <a:effectLst/>
                <a:uLnTx/>
                <a:uFillTx/>
                <a:latin typeface="Frutiger 45 Ligh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a:ln>
                <a:noFill/>
              </a:ln>
              <a:solidFill>
                <a:prstClr val="black">
                  <a:tint val="75000"/>
                </a:prstClr>
              </a:solidFill>
              <a:effectLst/>
              <a:uLnTx/>
              <a:uFillTx/>
              <a:latin typeface="Frutiger 45 Light" pitchFamily="34" charset="0"/>
              <a:ea typeface="+mn-ea"/>
              <a:cs typeface="+mn-cs"/>
            </a:endParaRPr>
          </a:p>
        </p:txBody>
      </p:sp>
    </p:spTree>
    <p:extLst>
      <p:ext uri="{BB962C8B-B14F-4D97-AF65-F5344CB8AC3E}">
        <p14:creationId xmlns:p14="http://schemas.microsoft.com/office/powerpoint/2010/main" val="130619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usw. &quot;Spezialfolien&quot;">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de-DE" noProof="0"/>
              <a:t>Titelmasterformat durch Klicken bearbeiten</a:t>
            </a:r>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noProof="0"/>
              <a:t>Formatvorlage des Untertitelmasters durch Klicken bearbeiten</a:t>
            </a:r>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de-DE" noProof="0" dirty="0"/>
              <a:t>Klicken, um …</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noProof="0"/>
              <a:t>Titelmasterformat durch Klicken bearbeiten</a:t>
            </a:r>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de-DE" noProof="0"/>
              <a:t>Formatvorlagen des Textmasters bearbeiten</a:t>
            </a:r>
          </a:p>
        </p:txBody>
      </p:sp>
      <p:sp>
        <p:nvSpPr>
          <p:cNvPr id="4" name="Content Placeholder 3"/>
          <p:cNvSpPr>
            <a:spLocks noGrp="1"/>
          </p:cNvSpPr>
          <p:nvPr>
            <p:ph sz="half" idx="2"/>
          </p:nvPr>
        </p:nvSpPr>
        <p:spPr>
          <a:xfrm>
            <a:off x="380999" y="2174874"/>
            <a:ext cx="4114800" cy="1863725"/>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de-DE" noProof="0"/>
              <a:t>Formatvorlagen des Textmasters bearbeiten</a:t>
            </a:r>
          </a:p>
        </p:txBody>
      </p:sp>
      <p:sp>
        <p:nvSpPr>
          <p:cNvPr id="6" name="Content Placeholder 5"/>
          <p:cNvSpPr>
            <a:spLocks noGrp="1"/>
          </p:cNvSpPr>
          <p:nvPr>
            <p:ph sz="quarter" idx="4"/>
          </p:nvPr>
        </p:nvSpPr>
        <p:spPr>
          <a:xfrm>
            <a:off x="4645026" y="2174874"/>
            <a:ext cx="4117974" cy="1863725"/>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INF¨¹HRUNG ¨C Druckausgabe in GRAUSTUFEN">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1000">
              <a:schemeClr val="tx1">
                <a:lumMod val="80000"/>
                <a:lumOff val="20000"/>
                <a:alpha val="0"/>
              </a:schemeClr>
            </a:gs>
            <a:gs pos="40000">
              <a:srgbClr val="92D050">
                <a:lumMod val="98000"/>
                <a:lumOff val="2000"/>
              </a:srgbClr>
            </a:gs>
            <a:gs pos="80000">
              <a:srgbClr val="1D875F"/>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1329595"/>
          </a:xfrm>
          <a:prstGeom prst="rect">
            <a:avLst/>
          </a:prstGeom>
        </p:spPr>
        <p:txBody>
          <a:bodyPr vert="horz" wrap="square" lIns="0" tIns="0" rIns="0" bIns="0" rtlCol="0" anchor="t">
            <a:spAutoFit/>
          </a:bodyPr>
          <a:lstStyle/>
          <a:p>
            <a:r>
              <a:rPr lang="de-DE" noProof="0" dirty="0"/>
              <a:t>Titelmasterformat durch Klicken bearbeiten</a:t>
            </a:r>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F¨¹nfte Ebene</a:t>
            </a: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1000">
              <a:schemeClr val="tx1">
                <a:lumMod val="80000"/>
                <a:lumOff val="20000"/>
                <a:alpha val="0"/>
              </a:schemeClr>
            </a:gs>
            <a:gs pos="40000">
              <a:srgbClr val="92D050">
                <a:lumMod val="98000"/>
                <a:lumOff val="2000"/>
              </a:srgbClr>
            </a:gs>
            <a:gs pos="80000">
              <a:srgbClr val="1D875F"/>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pic>
        <p:nvPicPr>
          <p:cNvPr id="4" name="Picture 3" descr="Weißes Rechteck.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1329595"/>
          </a:xfrm>
          <a:prstGeom prst="rect">
            <a:avLst/>
          </a:prstGeom>
        </p:spPr>
        <p:txBody>
          <a:bodyPr vert="horz" wrap="square" lIns="0" tIns="0" rIns="0" bIns="0" rtlCol="0" anchor="t">
            <a:spAutoFit/>
          </a:bodyPr>
          <a:lstStyle/>
          <a:p>
            <a:r>
              <a:rPr lang="de-DE" noProof="0"/>
              <a:t>Titelmasterformat durch Klicken bearbeiten</a:t>
            </a:r>
          </a:p>
        </p:txBody>
      </p:sp>
      <p:sp>
        <p:nvSpPr>
          <p:cNvPr id="3" name="Text Placeholder 2"/>
          <p:cNvSpPr>
            <a:spLocks noGrp="1"/>
          </p:cNvSpPr>
          <p:nvPr>
            <p:ph type="body" idx="1"/>
          </p:nvPr>
        </p:nvSpPr>
        <p:spPr>
          <a:xfrm>
            <a:off x="722312" y="1905000"/>
            <a:ext cx="8040688" cy="2590800"/>
          </a:xfrm>
          <a:prstGeom prst="rect">
            <a:avLst/>
          </a:prstGeom>
        </p:spPr>
        <p:txBody>
          <a:bodyPr vert="horz" wrap="square" lIns="0" tIns="0" rIns="0" bIns="0" rtlCol="0">
            <a:sp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F¨¹nfte Ebene</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27584" y="1600200"/>
            <a:ext cx="7859216" cy="4781128"/>
          </a:xfrm>
          <a:prstGeom prst="rect">
            <a:avLst/>
          </a:prstGeom>
        </p:spPr>
        <p:txBody>
          <a:bodyPr vert="horz" lIns="91440" tIns="45720" rIns="91440" bIns="4572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71472"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Frutiger 45 Light" pitchFamily="34" charset="0"/>
              </a:defRPr>
            </a:lvl1pPr>
          </a:lstStyle>
          <a:p>
            <a:fld id="{AF14BB4B-3117-4871-9999-15543307F0F3}" type="datetimeFigureOut">
              <a:rPr lang="de-DE" smtClean="0"/>
              <a:pPr/>
              <a:t>06.09.2017</a:t>
            </a:fld>
            <a:endParaRPr lang="de-DE"/>
          </a:p>
        </p:txBody>
      </p:sp>
      <p:sp>
        <p:nvSpPr>
          <p:cNvPr id="5" name="Fußzeilenplatzhalter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Frutiger 45 Light" pitchFamily="34" charset="0"/>
              </a:defRPr>
            </a:lvl1pPr>
          </a:lstStyle>
          <a:p>
            <a:endParaRPr lang="de-DE"/>
          </a:p>
        </p:txBody>
      </p:sp>
      <p:sp>
        <p:nvSpPr>
          <p:cNvPr id="6" name="Foliennummernplatzhalt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tx1">
                    <a:tint val="75000"/>
                  </a:schemeClr>
                </a:solidFill>
                <a:latin typeface="Frutiger 45 Light" pitchFamily="34" charset="0"/>
              </a:defRPr>
            </a:lvl1pPr>
          </a:lstStyle>
          <a:p>
            <a:fld id="{5F523F89-7920-4EDC-B679-6A6CCACFE81A}" type="slidenum">
              <a:rPr lang="de-DE" smtClean="0"/>
              <a:pPr/>
              <a:t>‹Nr.›</a:t>
            </a:fld>
            <a:endParaRPr lang="de-DE"/>
          </a:p>
        </p:txBody>
      </p:sp>
      <p:pic>
        <p:nvPicPr>
          <p:cNvPr id="7" name="Picture 2" descr="K:\02_Stabsabteilungen\QP-EKP\A04 Öffentlichkeitsarbeit\4.3 Grafiken Logo\Bethel-Logo\Bethel Logo neu 2010\Bethel Logo_HKS 41 klein.jpg"/>
          <p:cNvPicPr>
            <a:picLocks noChangeAspect="1" noChangeArrowheads="1"/>
          </p:cNvPicPr>
          <p:nvPr userDrawn="1"/>
        </p:nvPicPr>
        <p:blipFill>
          <a:blip r:embed="rId4" cstate="print"/>
          <a:srcRect/>
          <a:stretch>
            <a:fillRect/>
          </a:stretch>
        </p:blipFill>
        <p:spPr bwMode="auto">
          <a:xfrm rot="16200000">
            <a:off x="-417569" y="5568221"/>
            <a:ext cx="1368151" cy="402075"/>
          </a:xfrm>
          <a:prstGeom prst="rect">
            <a:avLst/>
          </a:prstGeom>
          <a:noFill/>
        </p:spPr>
      </p:pic>
      <p:cxnSp>
        <p:nvCxnSpPr>
          <p:cNvPr id="8" name="Gerade Verbindung 7"/>
          <p:cNvCxnSpPr/>
          <p:nvPr userDrawn="1"/>
        </p:nvCxnSpPr>
        <p:spPr>
          <a:xfrm rot="5400000">
            <a:off x="-2520788" y="3465004"/>
            <a:ext cx="6120680" cy="0"/>
          </a:xfrm>
          <a:prstGeom prst="line">
            <a:avLst/>
          </a:prstGeom>
          <a:ln>
            <a:solidFill>
              <a:srgbClr val="1C31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83127"/>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914400" rtl="0" eaLnBrk="1" latinLnBrk="0" hangingPunct="1">
        <a:spcBef>
          <a:spcPct val="0"/>
        </a:spcBef>
        <a:buNone/>
        <a:defRPr lang="de-DE" sz="2800" b="1" kern="1200" dirty="0" smtClean="0">
          <a:solidFill>
            <a:srgbClr val="1C3144"/>
          </a:solidFill>
          <a:latin typeface="Frutiger 45 Ligh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Frutiger 45 Light"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Frutiger 45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Frutiger 45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Frutiger 45 Light"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Frutiger 45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5.jp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7674" y="232138"/>
            <a:ext cx="7681913" cy="1008112"/>
          </a:xfrm>
        </p:spPr>
        <p:txBody>
          <a:bodyPr/>
          <a:lstStyle/>
          <a:p>
            <a:pPr algn="ctr" defTabSz="914400">
              <a:lnSpc>
                <a:spcPct val="90000"/>
              </a:lnSpc>
              <a:spcBef>
                <a:spcPts val="0"/>
              </a:spcBef>
              <a:buNone/>
            </a:pPr>
            <a:r>
              <a:rPr lang="de-DE" dirty="0">
                <a:gradFill flip="none" rotWithShape="1">
                  <a:gsLst>
                    <a:gs pos="21000">
                      <a:schemeClr val="tx1">
                        <a:lumMod val="75000"/>
                      </a:schemeClr>
                    </a:gs>
                    <a:gs pos="53500">
                      <a:srgbClr val="737373"/>
                    </a:gs>
                    <a:gs pos="86000">
                      <a:schemeClr val="bg1">
                        <a:lumMod val="85000"/>
                        <a:lumOff val="15000"/>
                      </a:schemeClr>
                    </a:gs>
                  </a:gsLst>
                  <a:lin ang="5400000" scaled="0"/>
                  <a:tileRect/>
                </a:gradFill>
                <a:effectLst>
                  <a:outerShdw blurRad="50800" dist="38100" dir="2700000" algn="tl">
                    <a:prstClr val="black">
                      <a:alpha val="40000"/>
                    </a:prstClr>
                  </a:outerShdw>
                </a:effectLst>
                <a:latin typeface="Calibri"/>
                <a:cs typeface="Arial"/>
              </a:rPr>
              <a:t>Unser Dorf hat Zukunft</a:t>
            </a:r>
            <a:endParaRPr lang="de-DE" sz="5400" b="0" i="0" spc="-150" dirty="0">
              <a:gradFill flip="none" rotWithShape="1">
                <a:gsLst>
                  <a:gs pos="21000">
                    <a:schemeClr val="tx1">
                      <a:lumMod val="75000"/>
                    </a:schemeClr>
                  </a:gs>
                  <a:gs pos="53500">
                    <a:srgbClr val="737373"/>
                  </a:gs>
                  <a:gs pos="86000">
                    <a:schemeClr val="bg1">
                      <a:lumMod val="85000"/>
                      <a:lumOff val="15000"/>
                    </a:schemeClr>
                  </a:gs>
                </a:gsLst>
                <a:lin ang="5400000" scaled="0"/>
                <a:tileRect/>
              </a:gradFill>
              <a:effectLst>
                <a:outerShdw blurRad="50800" dist="38100" dir="2700000" algn="tl">
                  <a:prstClr val="black">
                    <a:alpha val="40000"/>
                  </a:prstClr>
                </a:outerShdw>
              </a:effectLst>
              <a:latin typeface="Calibri"/>
              <a:cs typeface="Arial"/>
            </a:endParaRPr>
          </a:p>
        </p:txBody>
      </p:sp>
      <p:sp>
        <p:nvSpPr>
          <p:cNvPr id="4" name="Ellipse 3">
            <a:extLst>
              <a:ext uri="{FF2B5EF4-FFF2-40B4-BE49-F238E27FC236}">
                <a16:creationId xmlns:a16="http://schemas.microsoft.com/office/drawing/2014/main" xmlns="" id="{1D6664BA-5A0E-473D-8C2C-900F9A659B9D}"/>
              </a:ext>
            </a:extLst>
          </p:cNvPr>
          <p:cNvSpPr/>
          <p:nvPr/>
        </p:nvSpPr>
        <p:spPr bwMode="auto">
          <a:xfrm>
            <a:off x="3290066" y="2274111"/>
            <a:ext cx="2664778" cy="2661324"/>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b="1" dirty="0">
              <a:solidFill>
                <a:srgbClr val="FFFFFF"/>
              </a:solidFill>
              <a:effectLst>
                <a:outerShdw blurRad="38100" dist="38100" dir="2700000" algn="tl">
                  <a:srgbClr val="000000">
                    <a:alpha val="43137"/>
                  </a:srgbClr>
                </a:outerShdw>
              </a:effectLst>
              <a:latin typeface="Segoe" pitchFamily="34" charset="0"/>
            </a:endParaRPr>
          </a:p>
        </p:txBody>
      </p:sp>
      <p:cxnSp>
        <p:nvCxnSpPr>
          <p:cNvPr id="12" name="Gerade Verbindung mit Pfeil 11">
            <a:extLst>
              <a:ext uri="{FF2B5EF4-FFF2-40B4-BE49-F238E27FC236}">
                <a16:creationId xmlns:a16="http://schemas.microsoft.com/office/drawing/2014/main" xmlns="" id="{27F6A678-8102-480C-A126-A628411AF4B2}"/>
              </a:ext>
            </a:extLst>
          </p:cNvPr>
          <p:cNvCxnSpPr>
            <a:cxnSpLocks/>
          </p:cNvCxnSpPr>
          <p:nvPr/>
        </p:nvCxnSpPr>
        <p:spPr>
          <a:xfrm flipH="1">
            <a:off x="2465127" y="1373976"/>
            <a:ext cx="1639062" cy="640370"/>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15" name="Gerade Verbindung mit Pfeil 14">
            <a:extLst>
              <a:ext uri="{FF2B5EF4-FFF2-40B4-BE49-F238E27FC236}">
                <a16:creationId xmlns:a16="http://schemas.microsoft.com/office/drawing/2014/main" xmlns="" id="{7921DFBC-9C8B-4F6B-AD52-D8CFF1ABDF03}"/>
              </a:ext>
            </a:extLst>
          </p:cNvPr>
          <p:cNvCxnSpPr>
            <a:cxnSpLocks/>
          </p:cNvCxnSpPr>
          <p:nvPr/>
        </p:nvCxnSpPr>
        <p:spPr>
          <a:xfrm>
            <a:off x="2465127" y="3001235"/>
            <a:ext cx="0" cy="930416"/>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18" name="Gerade Verbindung mit Pfeil 17">
            <a:extLst>
              <a:ext uri="{FF2B5EF4-FFF2-40B4-BE49-F238E27FC236}">
                <a16:creationId xmlns:a16="http://schemas.microsoft.com/office/drawing/2014/main" xmlns="" id="{2E550638-8C37-4D13-A273-DD72A9B656AB}"/>
              </a:ext>
            </a:extLst>
          </p:cNvPr>
          <p:cNvCxnSpPr>
            <a:cxnSpLocks/>
          </p:cNvCxnSpPr>
          <p:nvPr/>
        </p:nvCxnSpPr>
        <p:spPr>
          <a:xfrm>
            <a:off x="2465127" y="4946766"/>
            <a:ext cx="1314785" cy="786490"/>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0" name="Gerade Verbindung mit Pfeil 19">
            <a:extLst>
              <a:ext uri="{FF2B5EF4-FFF2-40B4-BE49-F238E27FC236}">
                <a16:creationId xmlns:a16="http://schemas.microsoft.com/office/drawing/2014/main" xmlns="" id="{D1186B46-B143-456E-A63A-E4B930B8AD3E}"/>
              </a:ext>
            </a:extLst>
          </p:cNvPr>
          <p:cNvCxnSpPr/>
          <p:nvPr/>
        </p:nvCxnSpPr>
        <p:spPr>
          <a:xfrm flipV="1">
            <a:off x="5436096" y="4941169"/>
            <a:ext cx="1152128" cy="720079"/>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2" name="Gerade Verbindung mit Pfeil 21">
            <a:extLst>
              <a:ext uri="{FF2B5EF4-FFF2-40B4-BE49-F238E27FC236}">
                <a16:creationId xmlns:a16="http://schemas.microsoft.com/office/drawing/2014/main" xmlns="" id="{B868FEC7-E55E-4936-A695-21AA776C1104}"/>
              </a:ext>
            </a:extLst>
          </p:cNvPr>
          <p:cNvCxnSpPr/>
          <p:nvPr/>
        </p:nvCxnSpPr>
        <p:spPr>
          <a:xfrm>
            <a:off x="6689110" y="2911859"/>
            <a:ext cx="0" cy="1028067"/>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4" name="Gerade Verbindung mit Pfeil 23">
            <a:extLst>
              <a:ext uri="{FF2B5EF4-FFF2-40B4-BE49-F238E27FC236}">
                <a16:creationId xmlns:a16="http://schemas.microsoft.com/office/drawing/2014/main" xmlns="" id="{3CA41B28-BDF6-47CD-9D69-FBC9312726AA}"/>
              </a:ext>
            </a:extLst>
          </p:cNvPr>
          <p:cNvCxnSpPr>
            <a:cxnSpLocks/>
          </p:cNvCxnSpPr>
          <p:nvPr/>
        </p:nvCxnSpPr>
        <p:spPr>
          <a:xfrm flipH="1" flipV="1">
            <a:off x="5112301" y="1373976"/>
            <a:ext cx="1475923" cy="542856"/>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9" name="Gerade Verbindung mit Pfeil 28">
            <a:extLst>
              <a:ext uri="{FF2B5EF4-FFF2-40B4-BE49-F238E27FC236}">
                <a16:creationId xmlns:a16="http://schemas.microsoft.com/office/drawing/2014/main" xmlns="" id="{A1C35DA2-DD65-43DA-8285-4F232A5FA772}"/>
              </a:ext>
            </a:extLst>
          </p:cNvPr>
          <p:cNvCxnSpPr>
            <a:cxnSpLocks/>
            <a:endCxn id="4" idx="0"/>
          </p:cNvCxnSpPr>
          <p:nvPr/>
        </p:nvCxnSpPr>
        <p:spPr>
          <a:xfrm>
            <a:off x="4608245" y="1842028"/>
            <a:ext cx="14210" cy="432083"/>
          </a:xfrm>
          <a:prstGeom prst="straightConnector1">
            <a:avLst/>
          </a:prstGeom>
          <a:ln>
            <a:headEnd type="triangle"/>
            <a:tailEnd type="triangle"/>
          </a:ln>
        </p:spPr>
        <p:style>
          <a:lnRef idx="2">
            <a:schemeClr val="accent5"/>
          </a:lnRef>
          <a:fillRef idx="0">
            <a:schemeClr val="accent5"/>
          </a:fillRef>
          <a:effectRef idx="1">
            <a:schemeClr val="accent5"/>
          </a:effectRef>
          <a:fontRef idx="minor">
            <a:schemeClr val="tx1"/>
          </a:fontRef>
        </p:style>
      </p:cxnSp>
      <p:cxnSp>
        <p:nvCxnSpPr>
          <p:cNvPr id="31" name="Gerade Verbindung mit Pfeil 30">
            <a:extLst>
              <a:ext uri="{FF2B5EF4-FFF2-40B4-BE49-F238E27FC236}">
                <a16:creationId xmlns:a16="http://schemas.microsoft.com/office/drawing/2014/main" xmlns="" id="{FC1F7C4B-4114-41E5-AE72-3CAED4DC2AAB}"/>
              </a:ext>
            </a:extLst>
          </p:cNvPr>
          <p:cNvCxnSpPr>
            <a:cxnSpLocks/>
          </p:cNvCxnSpPr>
          <p:nvPr/>
        </p:nvCxnSpPr>
        <p:spPr>
          <a:xfrm flipH="1">
            <a:off x="5724636" y="2584003"/>
            <a:ext cx="522671" cy="294937"/>
          </a:xfrm>
          <a:prstGeom prst="straightConnector1">
            <a:avLst/>
          </a:prstGeom>
          <a:ln>
            <a:headEnd type="triangle"/>
            <a:tailEnd type="triangle"/>
          </a:ln>
        </p:spPr>
        <p:style>
          <a:lnRef idx="2">
            <a:schemeClr val="accent5"/>
          </a:lnRef>
          <a:fillRef idx="0">
            <a:schemeClr val="accent5"/>
          </a:fillRef>
          <a:effectRef idx="1">
            <a:schemeClr val="accent5"/>
          </a:effectRef>
          <a:fontRef idx="minor">
            <a:schemeClr val="tx1"/>
          </a:fontRef>
        </p:style>
      </p:cxnSp>
      <p:cxnSp>
        <p:nvCxnSpPr>
          <p:cNvPr id="36" name="Gerade Verbindung mit Pfeil 35">
            <a:extLst>
              <a:ext uri="{FF2B5EF4-FFF2-40B4-BE49-F238E27FC236}">
                <a16:creationId xmlns:a16="http://schemas.microsoft.com/office/drawing/2014/main" xmlns="" id="{F796E44E-ED21-4FCF-A60E-E84A2DFAE4C5}"/>
              </a:ext>
            </a:extLst>
          </p:cNvPr>
          <p:cNvCxnSpPr/>
          <p:nvPr/>
        </p:nvCxnSpPr>
        <p:spPr>
          <a:xfrm flipH="1" flipV="1">
            <a:off x="5796136" y="4221088"/>
            <a:ext cx="504056" cy="216024"/>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39" name="Gerade Verbindung mit Pfeil 38">
            <a:extLst>
              <a:ext uri="{FF2B5EF4-FFF2-40B4-BE49-F238E27FC236}">
                <a16:creationId xmlns:a16="http://schemas.microsoft.com/office/drawing/2014/main" xmlns="" id="{8E9EAEB8-9ED6-415F-BEBF-AEF20CFD4DB0}"/>
              </a:ext>
            </a:extLst>
          </p:cNvPr>
          <p:cNvCxnSpPr>
            <a:cxnSpLocks/>
            <a:stCxn id="4" idx="4"/>
          </p:cNvCxnSpPr>
          <p:nvPr/>
        </p:nvCxnSpPr>
        <p:spPr>
          <a:xfrm>
            <a:off x="4622455" y="4935435"/>
            <a:ext cx="5293" cy="451156"/>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54" name="Gerade Verbindung mit Pfeil 53">
            <a:extLst>
              <a:ext uri="{FF2B5EF4-FFF2-40B4-BE49-F238E27FC236}">
                <a16:creationId xmlns:a16="http://schemas.microsoft.com/office/drawing/2014/main" xmlns="" id="{8A495103-2051-42A9-8F43-ABE9BFCC945D}"/>
              </a:ext>
            </a:extLst>
          </p:cNvPr>
          <p:cNvCxnSpPr/>
          <p:nvPr/>
        </p:nvCxnSpPr>
        <p:spPr>
          <a:xfrm flipV="1">
            <a:off x="2969183" y="4114312"/>
            <a:ext cx="420066" cy="161871"/>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58" name="Gerade Verbindung mit Pfeil 57">
            <a:extLst>
              <a:ext uri="{FF2B5EF4-FFF2-40B4-BE49-F238E27FC236}">
                <a16:creationId xmlns:a16="http://schemas.microsoft.com/office/drawing/2014/main" xmlns="" id="{A9DD0B0E-A94D-4911-A279-64B123C42EF7}"/>
              </a:ext>
            </a:extLst>
          </p:cNvPr>
          <p:cNvCxnSpPr>
            <a:cxnSpLocks/>
          </p:cNvCxnSpPr>
          <p:nvPr/>
        </p:nvCxnSpPr>
        <p:spPr>
          <a:xfrm>
            <a:off x="2969183" y="2533183"/>
            <a:ext cx="504056" cy="266951"/>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pic>
        <p:nvPicPr>
          <p:cNvPr id="1026" name="Picture 2" descr="C:\Users\Rüdiger\EIGENE\DoGeWa\Logos und Vorlagen\Schild Logo.png"/>
          <p:cNvPicPr>
            <a:picLocks noChangeAspect="1" noChangeArrowheads="1"/>
          </p:cNvPicPr>
          <p:nvPr/>
        </p:nvPicPr>
        <p:blipFill>
          <a:blip r:embed="rId3" cstate="print"/>
          <a:srcRect/>
          <a:stretch>
            <a:fillRect/>
          </a:stretch>
        </p:blipFill>
        <p:spPr bwMode="auto">
          <a:xfrm>
            <a:off x="3275856" y="2276872"/>
            <a:ext cx="2680580" cy="2664296"/>
          </a:xfrm>
          <a:prstGeom prst="rect">
            <a:avLst/>
          </a:prstGeom>
          <a:noFill/>
          <a:effectLst/>
        </p:spPr>
      </p:pic>
      <p:pic>
        <p:nvPicPr>
          <p:cNvPr id="1027" name="Picture 3" descr="C:\Users\Rüdiger\EIGENE\DoGeWa\Logos und Vorlagen\SC_Zurstrasse.png"/>
          <p:cNvPicPr>
            <a:picLocks noChangeAspect="1" noChangeArrowheads="1"/>
          </p:cNvPicPr>
          <p:nvPr/>
        </p:nvPicPr>
        <p:blipFill>
          <a:blip r:embed="rId4" cstate="print"/>
          <a:srcRect/>
          <a:stretch>
            <a:fillRect/>
          </a:stretch>
        </p:blipFill>
        <p:spPr bwMode="auto">
          <a:xfrm>
            <a:off x="4134619" y="918219"/>
            <a:ext cx="937429" cy="910555"/>
          </a:xfrm>
          <a:prstGeom prst="rect">
            <a:avLst/>
          </a:prstGeom>
          <a:noFill/>
        </p:spPr>
      </p:pic>
      <p:pic>
        <p:nvPicPr>
          <p:cNvPr id="1028" name="Picture 4" descr="C:\Users\Rüdiger\EIGENE\DoGeWa\Logos und Vorlagen\Logo_MGV_Bergeshoeh.jpg"/>
          <p:cNvPicPr>
            <a:picLocks noChangeAspect="1" noChangeArrowheads="1"/>
          </p:cNvPicPr>
          <p:nvPr/>
        </p:nvPicPr>
        <p:blipFill>
          <a:blip r:embed="rId5" cstate="print"/>
          <a:srcRect/>
          <a:stretch>
            <a:fillRect/>
          </a:stretch>
        </p:blipFill>
        <p:spPr bwMode="auto">
          <a:xfrm>
            <a:off x="6300192" y="1988840"/>
            <a:ext cx="720080" cy="966818"/>
          </a:xfrm>
          <a:prstGeom prst="rect">
            <a:avLst/>
          </a:prstGeom>
          <a:noFill/>
        </p:spPr>
      </p:pic>
      <p:pic>
        <p:nvPicPr>
          <p:cNvPr id="1029" name="Picture 5" descr="C:\Users\Rüdiger\EIGENE\DoGeWa\Logos und Vorlagen\Logo_Bethel.png"/>
          <p:cNvPicPr>
            <a:picLocks noChangeAspect="1" noChangeArrowheads="1"/>
          </p:cNvPicPr>
          <p:nvPr/>
        </p:nvPicPr>
        <p:blipFill>
          <a:blip r:embed="rId6" cstate="print"/>
          <a:srcRect/>
          <a:stretch>
            <a:fillRect/>
          </a:stretch>
        </p:blipFill>
        <p:spPr bwMode="auto">
          <a:xfrm>
            <a:off x="3923928" y="5517232"/>
            <a:ext cx="1368152" cy="432049"/>
          </a:xfrm>
          <a:prstGeom prst="rect">
            <a:avLst/>
          </a:prstGeom>
          <a:noFill/>
        </p:spPr>
      </p:pic>
      <p:pic>
        <p:nvPicPr>
          <p:cNvPr id="28" name="Picture 6" descr="C:\Users\Rüdiger\EIGENE\DoGeWa\Logos und Vorlagen\Logo LOV.png"/>
          <p:cNvPicPr>
            <a:picLocks noChangeAspect="1" noChangeArrowheads="1"/>
          </p:cNvPicPr>
          <p:nvPr/>
        </p:nvPicPr>
        <p:blipFill>
          <a:blip r:embed="rId7" cstate="print"/>
          <a:srcRect/>
          <a:stretch>
            <a:fillRect/>
          </a:stretch>
        </p:blipFill>
        <p:spPr bwMode="auto">
          <a:xfrm>
            <a:off x="1971703" y="3934807"/>
            <a:ext cx="988006" cy="950005"/>
          </a:xfrm>
          <a:prstGeom prst="rect">
            <a:avLst/>
          </a:prstGeom>
          <a:noFill/>
        </p:spPr>
      </p:pic>
      <p:pic>
        <p:nvPicPr>
          <p:cNvPr id="1031" name="Picture 7" descr="C:\Users\Rüdiger\EIGENE\DoGeWa\Logos und Vorlagen\Hegering_Logo.png"/>
          <p:cNvPicPr>
            <a:picLocks noChangeAspect="1" noChangeArrowheads="1"/>
          </p:cNvPicPr>
          <p:nvPr/>
        </p:nvPicPr>
        <p:blipFill>
          <a:blip r:embed="rId8" cstate="print"/>
          <a:srcRect/>
          <a:stretch>
            <a:fillRect/>
          </a:stretch>
        </p:blipFill>
        <p:spPr bwMode="auto">
          <a:xfrm>
            <a:off x="1923231" y="2078334"/>
            <a:ext cx="955360" cy="902991"/>
          </a:xfrm>
          <a:prstGeom prst="rect">
            <a:avLst/>
          </a:prstGeom>
          <a:noFill/>
        </p:spPr>
      </p:pic>
      <p:pic>
        <p:nvPicPr>
          <p:cNvPr id="1032" name="Picture 8" descr="C:\Users\Rüdiger\EIGENE\DoGeWa\Logos und Vorlagen\FW.jpg"/>
          <p:cNvPicPr>
            <a:picLocks noChangeAspect="1" noChangeArrowheads="1"/>
          </p:cNvPicPr>
          <p:nvPr/>
        </p:nvPicPr>
        <p:blipFill>
          <a:blip r:embed="rId9" cstate="print"/>
          <a:srcRect/>
          <a:stretch>
            <a:fillRect/>
          </a:stretch>
        </p:blipFill>
        <p:spPr bwMode="auto">
          <a:xfrm>
            <a:off x="6372200" y="4005064"/>
            <a:ext cx="860256" cy="864096"/>
          </a:xfrm>
          <a:prstGeom prst="rect">
            <a:avLst/>
          </a:prstGeom>
          <a:noFill/>
        </p:spPr>
      </p:pic>
    </p:spTree>
    <p:extLst>
      <p:ext uri="{BB962C8B-B14F-4D97-AF65-F5344CB8AC3E}">
        <p14:creationId xmlns:p14="http://schemas.microsoft.com/office/powerpoint/2010/main" val="4886748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Veranstaltungen</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8800"/>
            <a:ext cx="6840000" cy="4684359"/>
          </a:xfrm>
        </p:spPr>
        <p:txBody>
          <a:bodyPr/>
          <a:lstStyle/>
          <a:p>
            <a:pPr>
              <a:lnSpc>
                <a:spcPct val="100000"/>
              </a:lnSpc>
              <a:spcBef>
                <a:spcPts val="200"/>
              </a:spcBef>
            </a:pPr>
            <a:r>
              <a:rPr lang="de-DE" dirty="0">
                <a:solidFill>
                  <a:sysClr val="windowText" lastClr="000000"/>
                </a:solidFill>
              </a:rPr>
              <a:t>Tanz in den Mai</a:t>
            </a:r>
          </a:p>
          <a:p>
            <a:pPr>
              <a:lnSpc>
                <a:spcPct val="100000"/>
              </a:lnSpc>
              <a:spcBef>
                <a:spcPts val="200"/>
              </a:spcBef>
            </a:pPr>
            <a:endParaRPr lang="de-DE" dirty="0">
              <a:solidFill>
                <a:sysClr val="windowText" lastClr="000000"/>
              </a:solidFill>
            </a:endParaRPr>
          </a:p>
          <a:p>
            <a:pPr>
              <a:lnSpc>
                <a:spcPct val="100000"/>
              </a:lnSpc>
              <a:spcBef>
                <a:spcPts val="200"/>
              </a:spcBef>
            </a:pPr>
            <a:r>
              <a:rPr lang="de-DE" dirty="0">
                <a:solidFill>
                  <a:sysClr val="windowText" lastClr="000000"/>
                </a:solidFill>
              </a:rPr>
              <a:t>Wandern von Hof zu Hof</a:t>
            </a:r>
          </a:p>
          <a:p>
            <a:pPr>
              <a:lnSpc>
                <a:spcPct val="100000"/>
              </a:lnSpc>
              <a:spcBef>
                <a:spcPts val="200"/>
              </a:spcBef>
            </a:pPr>
            <a:endParaRPr lang="de-DE" dirty="0">
              <a:solidFill>
                <a:sysClr val="windowText" lastClr="000000"/>
              </a:solidFill>
            </a:endParaRPr>
          </a:p>
          <a:p>
            <a:pPr>
              <a:lnSpc>
                <a:spcPct val="100000"/>
              </a:lnSpc>
              <a:spcBef>
                <a:spcPts val="200"/>
              </a:spcBef>
            </a:pPr>
            <a:r>
              <a:rPr lang="de-DE" dirty="0">
                <a:solidFill>
                  <a:sysClr val="windowText" lastClr="000000"/>
                </a:solidFill>
              </a:rPr>
              <a:t>Weihnachtsfest</a:t>
            </a:r>
          </a:p>
          <a:p>
            <a:pPr>
              <a:lnSpc>
                <a:spcPct val="100000"/>
              </a:lnSpc>
              <a:spcBef>
                <a:spcPts val="200"/>
              </a:spcBef>
            </a:pPr>
            <a:endParaRPr lang="de-DE" dirty="0">
              <a:solidFill>
                <a:sysClr val="windowText" lastClr="000000"/>
              </a:solidFill>
            </a:endParaRPr>
          </a:p>
          <a:p>
            <a:pPr>
              <a:lnSpc>
                <a:spcPct val="100000"/>
              </a:lnSpc>
              <a:spcBef>
                <a:spcPts val="200"/>
              </a:spcBef>
            </a:pPr>
            <a:r>
              <a:rPr lang="de-DE" dirty="0">
                <a:solidFill>
                  <a:sysClr val="windowText" lastClr="000000"/>
                </a:solidFill>
              </a:rPr>
              <a:t>Regelmäßige Sitzungen</a:t>
            </a:r>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1200"/>
            <a:ext cx="864096" cy="4464000"/>
          </a:xfrm>
          <a:prstGeom prst="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err="1">
                <a:solidFill>
                  <a:srgbClr val="FFFFFF"/>
                </a:solidFill>
                <a:effectLst>
                  <a:outerShdw blurRad="38100" dist="38100" dir="2700000" algn="tl">
                    <a:srgbClr val="000000">
                      <a:alpha val="43137"/>
                    </a:srgbClr>
                  </a:outerShdw>
                </a:effectLst>
                <a:latin typeface="Segoe" pitchFamily="34" charset="0"/>
              </a:rPr>
              <a:t>DoGeWa</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2" descr="C:\Users\Rüdiger\EIGENE\DoGeWa\Logos und Vorlagen\Schild Logo.png"/>
          <p:cNvPicPr>
            <a:picLocks noChangeAspect="1" noChangeArrowheads="1"/>
          </p:cNvPicPr>
          <p:nvPr/>
        </p:nvPicPr>
        <p:blipFill>
          <a:blip r:embed="rId3" cstate="print"/>
          <a:srcRect/>
          <a:stretch>
            <a:fillRect/>
          </a:stretch>
        </p:blipFill>
        <p:spPr bwMode="auto">
          <a:xfrm>
            <a:off x="179511" y="176400"/>
            <a:ext cx="1440000" cy="1431252"/>
          </a:xfrm>
          <a:prstGeom prst="rect">
            <a:avLst/>
          </a:prstGeom>
          <a:noFill/>
          <a:effectLst/>
        </p:spPr>
      </p:pic>
      <p:pic>
        <p:nvPicPr>
          <p:cNvPr id="6" name="Grafik 3" descr="C:\RM\EIGENE\DoGeWa\Tanz in den Mai\2015\2015-11-27 14_20_40-rma_Flyer 2015_111.pdf - Adobe Reade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5" y="1196753"/>
            <a:ext cx="1080120" cy="1440160"/>
          </a:xfrm>
          <a:prstGeom prst="rect">
            <a:avLst/>
          </a:prstGeom>
          <a:noFill/>
          <a:ln>
            <a:noFill/>
          </a:ln>
        </p:spPr>
      </p:pic>
      <p:pic>
        <p:nvPicPr>
          <p:cNvPr id="8" name="Picture 4" descr="http://www.dorfgemeinschaft-waldbauer.de/images/2016/2016_Von_Hof_zu_Hof.jpg"/>
          <p:cNvPicPr>
            <a:picLocks noChangeAspect="1" noChangeArrowheads="1"/>
          </p:cNvPicPr>
          <p:nvPr/>
        </p:nvPicPr>
        <p:blipFill>
          <a:blip r:embed="rId5" cstate="print"/>
          <a:srcRect/>
          <a:stretch>
            <a:fillRect/>
          </a:stretch>
        </p:blipFill>
        <p:spPr bwMode="auto">
          <a:xfrm>
            <a:off x="6948264" y="2780928"/>
            <a:ext cx="1091884" cy="1512168"/>
          </a:xfrm>
          <a:prstGeom prst="rect">
            <a:avLst/>
          </a:prstGeom>
          <a:noFill/>
        </p:spPr>
      </p:pic>
      <p:graphicFrame>
        <p:nvGraphicFramePr>
          <p:cNvPr id="4097" name="Object 1"/>
          <p:cNvGraphicFramePr>
            <a:graphicFrameLocks noChangeAspect="1"/>
          </p:cNvGraphicFramePr>
          <p:nvPr/>
        </p:nvGraphicFramePr>
        <p:xfrm>
          <a:off x="6948264" y="4437112"/>
          <a:ext cx="1101725" cy="1554163"/>
        </p:xfrm>
        <a:graphic>
          <a:graphicData uri="http://schemas.openxmlformats.org/presentationml/2006/ole">
            <mc:AlternateContent xmlns:mc="http://schemas.openxmlformats.org/markup-compatibility/2006">
              <mc:Choice xmlns:v="urn:schemas-microsoft-com:vml" Requires="v">
                <p:oleObj spid="_x0000_s1043" name="Acrobat Document" r:id="rId6" imgW="5668166" imgH="8019048" progId="AcroExch.Document.DC">
                  <p:embed/>
                </p:oleObj>
              </mc:Choice>
              <mc:Fallback>
                <p:oleObj name="Acrobat Document" r:id="rId6" imgW="5668166" imgH="8019048" progId="AcroExch.Document.DC">
                  <p:embed/>
                  <p:pic>
                    <p:nvPicPr>
                      <p:cNvPr id="4097"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4437112"/>
                        <a:ext cx="1101725" cy="155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147014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Arbeit</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8800"/>
            <a:ext cx="6840000" cy="3104440"/>
          </a:xfrm>
        </p:spPr>
        <p:txBody>
          <a:bodyPr/>
          <a:lstStyle/>
          <a:p>
            <a:pPr>
              <a:lnSpc>
                <a:spcPct val="100000"/>
              </a:lnSpc>
              <a:spcBef>
                <a:spcPts val="200"/>
              </a:spcBef>
            </a:pPr>
            <a:r>
              <a:rPr lang="de-DE" dirty="0">
                <a:solidFill>
                  <a:sysClr val="windowText" lastClr="000000"/>
                </a:solidFill>
              </a:rPr>
              <a:t>Regelmäßige Sitzungen</a:t>
            </a:r>
          </a:p>
          <a:p>
            <a:pPr marL="0" indent="0">
              <a:lnSpc>
                <a:spcPct val="100000"/>
              </a:lnSpc>
              <a:spcBef>
                <a:spcPts val="200"/>
              </a:spcBef>
              <a:buNone/>
            </a:pPr>
            <a:endParaRPr lang="de-DE" dirty="0">
              <a:solidFill>
                <a:sysClr val="windowText" lastClr="000000"/>
              </a:solidFill>
            </a:endParaRPr>
          </a:p>
          <a:p>
            <a:pPr>
              <a:lnSpc>
                <a:spcPct val="100000"/>
              </a:lnSpc>
              <a:spcBef>
                <a:spcPts val="200"/>
              </a:spcBef>
            </a:pPr>
            <a:r>
              <a:rPr lang="de-DE" dirty="0">
                <a:solidFill>
                  <a:sysClr val="windowText" lastClr="000000"/>
                </a:solidFill>
              </a:rPr>
              <a:t>Planung , Organisation und Durchführung der </a:t>
            </a:r>
            <a:r>
              <a:rPr lang="de-DE" dirty="0" err="1">
                <a:solidFill>
                  <a:sysClr val="windowText" lastClr="000000"/>
                </a:solidFill>
              </a:rPr>
              <a:t>DoGeWa</a:t>
            </a:r>
            <a:r>
              <a:rPr lang="de-DE" dirty="0">
                <a:solidFill>
                  <a:sysClr val="windowText" lastClr="000000"/>
                </a:solidFill>
              </a:rPr>
              <a:t>-Veranstaltungen</a:t>
            </a:r>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1200"/>
            <a:ext cx="864096" cy="4464000"/>
          </a:xfrm>
          <a:prstGeom prst="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err="1">
                <a:solidFill>
                  <a:srgbClr val="FFFFFF"/>
                </a:solidFill>
                <a:effectLst>
                  <a:outerShdw blurRad="38100" dist="38100" dir="2700000" algn="tl">
                    <a:srgbClr val="000000">
                      <a:alpha val="43137"/>
                    </a:srgbClr>
                  </a:outerShdw>
                </a:effectLst>
                <a:latin typeface="Segoe" pitchFamily="34" charset="0"/>
              </a:rPr>
              <a:t>DoGeWa</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2" descr="C:\Users\Rüdiger\EIGENE\DoGeWa\Logos und Vorlagen\Schild Logo.png"/>
          <p:cNvPicPr>
            <a:picLocks noChangeAspect="1" noChangeArrowheads="1"/>
          </p:cNvPicPr>
          <p:nvPr/>
        </p:nvPicPr>
        <p:blipFill>
          <a:blip r:embed="rId2" cstate="print"/>
          <a:srcRect/>
          <a:stretch>
            <a:fillRect/>
          </a:stretch>
        </p:blipFill>
        <p:spPr bwMode="auto">
          <a:xfrm>
            <a:off x="179511" y="176400"/>
            <a:ext cx="1440000" cy="1431252"/>
          </a:xfrm>
          <a:prstGeom prst="rect">
            <a:avLst/>
          </a:prstGeom>
          <a:noFill/>
          <a:effectLst/>
        </p:spPr>
      </p:pic>
      <p:pic>
        <p:nvPicPr>
          <p:cNvPr id="6" name="Grafik 5">
            <a:extLst>
              <a:ext uri="{FF2B5EF4-FFF2-40B4-BE49-F238E27FC236}">
                <a16:creationId xmlns:a16="http://schemas.microsoft.com/office/drawing/2014/main" xmlns="" id="{C5DE059C-EA4E-4DE6-85CE-429E8BFEF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259056"/>
            <a:ext cx="3096345" cy="1741694"/>
          </a:xfrm>
          <a:prstGeom prst="rect">
            <a:avLst/>
          </a:prstGeom>
        </p:spPr>
      </p:pic>
      <p:pic>
        <p:nvPicPr>
          <p:cNvPr id="13" name="Grafik 12">
            <a:extLst>
              <a:ext uri="{FF2B5EF4-FFF2-40B4-BE49-F238E27FC236}">
                <a16:creationId xmlns:a16="http://schemas.microsoft.com/office/drawing/2014/main" xmlns="" id="{FF8A9DD0-40E8-4E2E-A091-33407B5959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4259056"/>
            <a:ext cx="3096344" cy="1741693"/>
          </a:xfrm>
          <a:prstGeom prst="rect">
            <a:avLst/>
          </a:prstGeom>
        </p:spPr>
      </p:pic>
    </p:spTree>
    <p:extLst>
      <p:ext uri="{BB962C8B-B14F-4D97-AF65-F5344CB8AC3E}">
        <p14:creationId xmlns:p14="http://schemas.microsoft.com/office/powerpoint/2010/main" val="26659488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abgeschlossene Projekte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8800"/>
            <a:ext cx="6840000" cy="4660763"/>
          </a:xfrm>
        </p:spPr>
        <p:txBody>
          <a:bodyPr/>
          <a:lstStyle/>
          <a:p>
            <a:r>
              <a:rPr lang="de-DE" sz="2800" dirty="0">
                <a:solidFill>
                  <a:sysClr val="windowText" lastClr="000000"/>
                </a:solidFill>
              </a:rPr>
              <a:t>Beantragung einer Geschwindigkeits- </a:t>
            </a:r>
            <a:r>
              <a:rPr lang="de-DE" sz="2800" dirty="0" err="1">
                <a:solidFill>
                  <a:sysClr val="windowText" lastClr="000000"/>
                </a:solidFill>
              </a:rPr>
              <a:t>begrenzung</a:t>
            </a:r>
            <a:r>
              <a:rPr lang="de-DE" sz="2800" dirty="0">
                <a:solidFill>
                  <a:sysClr val="windowText" lastClr="000000"/>
                </a:solidFill>
              </a:rPr>
              <a:t> im Bereich der Bushaltestellen</a:t>
            </a:r>
          </a:p>
          <a:p>
            <a:pPr marL="0" indent="0">
              <a:buNone/>
            </a:pPr>
            <a:r>
              <a:rPr lang="de-DE" sz="2800" dirty="0">
                <a:solidFill>
                  <a:sysClr val="windowText" lastClr="000000"/>
                </a:solidFill>
              </a:rPr>
              <a:t> </a:t>
            </a:r>
          </a:p>
          <a:p>
            <a:r>
              <a:rPr lang="de-DE" sz="2800" dirty="0">
                <a:solidFill>
                  <a:sysClr val="windowText" lastClr="000000"/>
                </a:solidFill>
              </a:rPr>
              <a:t>Ausrichtung der Dorfversammlung zum Thema „Flüchtlinge“</a:t>
            </a:r>
          </a:p>
          <a:p>
            <a:endParaRPr lang="de-DE" sz="2800" dirty="0">
              <a:solidFill>
                <a:sysClr val="windowText" lastClr="000000"/>
              </a:solidFill>
            </a:endParaRPr>
          </a:p>
          <a:p>
            <a:r>
              <a:rPr lang="de-DE" sz="2800" dirty="0">
                <a:solidFill>
                  <a:sysClr val="windowText" lastClr="000000"/>
                </a:solidFill>
              </a:rPr>
              <a:t>Erneuerung der Ortseingangsschilder</a:t>
            </a:r>
          </a:p>
          <a:p>
            <a:pPr marL="0" indent="0">
              <a:buNone/>
            </a:pPr>
            <a:endParaRPr lang="de-DE" dirty="0">
              <a:solidFill>
                <a:sysClr val="windowText" lastClr="000000"/>
              </a:solidFill>
            </a:endParaRPr>
          </a:p>
          <a:p>
            <a:pPr>
              <a:buNone/>
            </a:pPr>
            <a:r>
              <a:rPr lang="de-DE" dirty="0">
                <a:solidFill>
                  <a:sysClr val="windowText" lastClr="000000"/>
                </a:solidFill>
              </a:rPr>
              <a:t>	</a:t>
            </a:r>
          </a:p>
          <a:p>
            <a:pPr>
              <a:lnSpc>
                <a:spcPct val="100000"/>
              </a:lnSpc>
              <a:spcBef>
                <a:spcPts val="200"/>
              </a:spcBef>
            </a:pPr>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1200"/>
            <a:ext cx="864096" cy="4464000"/>
          </a:xfrm>
          <a:prstGeom prst="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err="1">
                <a:solidFill>
                  <a:srgbClr val="FFFFFF"/>
                </a:solidFill>
                <a:effectLst>
                  <a:outerShdw blurRad="38100" dist="38100" dir="2700000" algn="tl">
                    <a:srgbClr val="000000">
                      <a:alpha val="43137"/>
                    </a:srgbClr>
                  </a:outerShdw>
                </a:effectLst>
                <a:latin typeface="Segoe" pitchFamily="34" charset="0"/>
              </a:rPr>
              <a:t>DoGeWa</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2" descr="C:\Users\Rüdiger\EIGENE\DoGeWa\Logos und Vorlagen\Schild Logo.png"/>
          <p:cNvPicPr>
            <a:picLocks noChangeAspect="1" noChangeArrowheads="1"/>
          </p:cNvPicPr>
          <p:nvPr/>
        </p:nvPicPr>
        <p:blipFill>
          <a:blip r:embed="rId2" cstate="print"/>
          <a:srcRect/>
          <a:stretch>
            <a:fillRect/>
          </a:stretch>
        </p:blipFill>
        <p:spPr bwMode="auto">
          <a:xfrm>
            <a:off x="179511" y="176400"/>
            <a:ext cx="1440000" cy="1431252"/>
          </a:xfrm>
          <a:prstGeom prst="rect">
            <a:avLst/>
          </a:prstGeom>
          <a:noFill/>
          <a:effectLst/>
        </p:spPr>
      </p:pic>
      <p:pic>
        <p:nvPicPr>
          <p:cNvPr id="6" name="Grafik 5">
            <a:extLst>
              <a:ext uri="{FF2B5EF4-FFF2-40B4-BE49-F238E27FC236}">
                <a16:creationId xmlns:a16="http://schemas.microsoft.com/office/drawing/2014/main" xmlns="" id="{0FCB1D24-660D-407A-8E2E-66678C30E8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4653136"/>
            <a:ext cx="2448272" cy="1836204"/>
          </a:xfrm>
          <a:prstGeom prst="rect">
            <a:avLst/>
          </a:prstGeom>
        </p:spPr>
      </p:pic>
    </p:spTree>
    <p:extLst>
      <p:ext uri="{BB962C8B-B14F-4D97-AF65-F5344CB8AC3E}">
        <p14:creationId xmlns:p14="http://schemas.microsoft.com/office/powerpoint/2010/main" val="32463029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6000">
                      <a:schemeClr val="bg1">
                        <a:lumMod val="85000"/>
                        <a:lumOff val="15000"/>
                      </a:schemeClr>
                    </a:gs>
                  </a:gsLst>
                  <a:lin ang="5400000" scaled="0"/>
                  <a:tileRect/>
                </a:gradFill>
              </a:rPr>
              <a:t>abgeschlossene Projekte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8800"/>
            <a:ext cx="6840000" cy="4014432"/>
          </a:xfrm>
        </p:spPr>
        <p:txBody>
          <a:bodyPr/>
          <a:lstStyle/>
          <a:p>
            <a:r>
              <a:rPr lang="de-DE" dirty="0">
                <a:solidFill>
                  <a:sysClr val="windowText" lastClr="000000"/>
                </a:solidFill>
              </a:rPr>
              <a:t>Kinderkino</a:t>
            </a:r>
          </a:p>
          <a:p>
            <a:pPr marL="0" indent="0">
              <a:buNone/>
            </a:pPr>
            <a:endParaRPr lang="de-DE" dirty="0">
              <a:solidFill>
                <a:sysClr val="windowText" lastClr="000000"/>
              </a:solidFill>
            </a:endParaRPr>
          </a:p>
          <a:p>
            <a:r>
              <a:rPr lang="de-DE" dirty="0">
                <a:solidFill>
                  <a:sysClr val="windowText" lastClr="000000"/>
                </a:solidFill>
              </a:rPr>
              <a:t>Infoabend zum Thema „Einbruchschutz“</a:t>
            </a:r>
          </a:p>
          <a:p>
            <a:endParaRPr lang="de-DE" dirty="0">
              <a:solidFill>
                <a:sysClr val="windowText" lastClr="000000"/>
              </a:solidFill>
            </a:endParaRPr>
          </a:p>
          <a:p>
            <a:r>
              <a:rPr lang="de-DE" dirty="0">
                <a:solidFill>
                  <a:sysClr val="windowText" lastClr="000000"/>
                </a:solidFill>
              </a:rPr>
              <a:t>Erneuerung des Maibaumes und Ersetzen der alten Beschilderung</a:t>
            </a:r>
          </a:p>
          <a:p>
            <a:pPr>
              <a:lnSpc>
                <a:spcPct val="100000"/>
              </a:lnSpc>
              <a:spcBef>
                <a:spcPts val="200"/>
              </a:spcBef>
            </a:pPr>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1200"/>
            <a:ext cx="864096" cy="4464000"/>
          </a:xfrm>
          <a:prstGeom prst="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err="1">
                <a:solidFill>
                  <a:srgbClr val="FFFFFF"/>
                </a:solidFill>
                <a:effectLst>
                  <a:outerShdw blurRad="38100" dist="38100" dir="2700000" algn="tl">
                    <a:srgbClr val="000000">
                      <a:alpha val="43137"/>
                    </a:srgbClr>
                  </a:outerShdw>
                </a:effectLst>
                <a:latin typeface="Segoe" pitchFamily="34" charset="0"/>
              </a:rPr>
              <a:t>DoGeWa</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2" descr="C:\Users\Rüdiger\EIGENE\DoGeWa\Logos und Vorlagen\Schild Logo.png"/>
          <p:cNvPicPr>
            <a:picLocks noChangeAspect="1" noChangeArrowheads="1"/>
          </p:cNvPicPr>
          <p:nvPr/>
        </p:nvPicPr>
        <p:blipFill>
          <a:blip r:embed="rId2" cstate="print"/>
          <a:srcRect/>
          <a:stretch>
            <a:fillRect/>
          </a:stretch>
        </p:blipFill>
        <p:spPr bwMode="auto">
          <a:xfrm>
            <a:off x="179511" y="176400"/>
            <a:ext cx="1440000" cy="1431252"/>
          </a:xfrm>
          <a:prstGeom prst="rect">
            <a:avLst/>
          </a:prstGeom>
          <a:noFill/>
          <a:effectLst/>
        </p:spPr>
      </p:pic>
    </p:spTree>
    <p:extLst>
      <p:ext uri="{BB962C8B-B14F-4D97-AF65-F5344CB8AC3E}">
        <p14:creationId xmlns:p14="http://schemas.microsoft.com/office/powerpoint/2010/main" val="12004358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6000">
                      <a:schemeClr val="bg1">
                        <a:lumMod val="75000"/>
                        <a:lumOff val="25000"/>
                      </a:schemeClr>
                    </a:gs>
                  </a:gsLst>
                  <a:lin ang="5400000" scaled="0"/>
                  <a:tileRect/>
                </a:gradFill>
              </a:rPr>
              <a:t>geplante Projekte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8800"/>
            <a:ext cx="6840000" cy="5219891"/>
          </a:xfrm>
        </p:spPr>
        <p:txBody>
          <a:bodyPr/>
          <a:lstStyle/>
          <a:p>
            <a:r>
              <a:rPr lang="de-DE" dirty="0">
                <a:solidFill>
                  <a:sysClr val="windowText" lastClr="000000"/>
                </a:solidFill>
              </a:rPr>
              <a:t>Erstellung und Aufstellung von zwei weiteren Schaukästen</a:t>
            </a:r>
          </a:p>
          <a:p>
            <a:endParaRPr lang="de-DE" dirty="0">
              <a:solidFill>
                <a:sysClr val="windowText" lastClr="000000"/>
              </a:solidFill>
            </a:endParaRPr>
          </a:p>
          <a:p>
            <a:r>
              <a:rPr lang="de-DE" dirty="0">
                <a:solidFill>
                  <a:sysClr val="windowText" lastClr="000000"/>
                </a:solidFill>
              </a:rPr>
              <a:t>Aufstellung einer Webcam</a:t>
            </a:r>
          </a:p>
          <a:p>
            <a:pPr>
              <a:buNone/>
            </a:pPr>
            <a:r>
              <a:rPr lang="de-DE" dirty="0">
                <a:solidFill>
                  <a:sysClr val="windowText" lastClr="000000"/>
                </a:solidFill>
              </a:rPr>
              <a:t>	</a:t>
            </a:r>
          </a:p>
          <a:p>
            <a:r>
              <a:rPr lang="de-DE" dirty="0">
                <a:solidFill>
                  <a:sysClr val="windowText" lastClr="000000"/>
                </a:solidFill>
              </a:rPr>
              <a:t>Umbau barrierefreie Mehrzweckhalle:</a:t>
            </a:r>
          </a:p>
          <a:p>
            <a:pPr lvl="1"/>
            <a:r>
              <a:rPr lang="de-DE" sz="3200" dirty="0">
                <a:solidFill>
                  <a:sysClr val="windowText" lastClr="000000"/>
                </a:solidFill>
              </a:rPr>
              <a:t>Zugang / Eingangsbereich</a:t>
            </a:r>
          </a:p>
          <a:p>
            <a:pPr lvl="1"/>
            <a:r>
              <a:rPr lang="de-DE" sz="3200" dirty="0">
                <a:solidFill>
                  <a:sysClr val="windowText" lastClr="000000"/>
                </a:solidFill>
              </a:rPr>
              <a:t>Zugang zu den Toiletten</a:t>
            </a:r>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1200"/>
            <a:ext cx="864096" cy="4464000"/>
          </a:xfrm>
          <a:prstGeom prst="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err="1">
                <a:solidFill>
                  <a:srgbClr val="FFFFFF"/>
                </a:solidFill>
                <a:effectLst>
                  <a:outerShdw blurRad="38100" dist="38100" dir="2700000" algn="tl">
                    <a:srgbClr val="000000">
                      <a:alpha val="43137"/>
                    </a:srgbClr>
                  </a:outerShdw>
                </a:effectLst>
                <a:latin typeface="Segoe" pitchFamily="34" charset="0"/>
              </a:rPr>
              <a:t>DoGeWa</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2" descr="C:\Users\Rüdiger\EIGENE\DoGeWa\Logos und Vorlagen\Schild Logo.png"/>
          <p:cNvPicPr>
            <a:picLocks noChangeAspect="1" noChangeArrowheads="1"/>
          </p:cNvPicPr>
          <p:nvPr/>
        </p:nvPicPr>
        <p:blipFill>
          <a:blip r:embed="rId2" cstate="print"/>
          <a:srcRect/>
          <a:stretch>
            <a:fillRect/>
          </a:stretch>
        </p:blipFill>
        <p:spPr bwMode="auto">
          <a:xfrm>
            <a:off x="179511" y="176400"/>
            <a:ext cx="1440000" cy="1431252"/>
          </a:xfrm>
          <a:prstGeom prst="rect">
            <a:avLst/>
          </a:prstGeom>
          <a:noFill/>
          <a:effectLst/>
        </p:spPr>
      </p:pic>
    </p:spTree>
    <p:extLst>
      <p:ext uri="{BB962C8B-B14F-4D97-AF65-F5344CB8AC3E}">
        <p14:creationId xmlns:p14="http://schemas.microsoft.com/office/powerpoint/2010/main" val="42195394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F0000">
                <a:alpha val="62000"/>
              </a:srgbClr>
            </a:gs>
            <a:gs pos="50000">
              <a:schemeClr val="tx1"/>
            </a:gs>
            <a:gs pos="64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Geschichte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6939" y="1559783"/>
            <a:ext cx="6696745" cy="5318379"/>
          </a:xfrm>
        </p:spPr>
        <p:txBody>
          <a:bodyPr/>
          <a:lstStyle/>
          <a:p>
            <a:pPr marL="0" indent="0">
              <a:buNone/>
            </a:pPr>
            <a:endParaRPr lang="de-DE" u="sng" dirty="0"/>
          </a:p>
          <a:p>
            <a:r>
              <a:rPr lang="de-DE" dirty="0">
                <a:solidFill>
                  <a:schemeClr val="bg1"/>
                </a:solidFill>
              </a:rPr>
              <a:t>1970 gegründet</a:t>
            </a:r>
          </a:p>
          <a:p>
            <a:pPr marL="0" indent="0">
              <a:buNone/>
            </a:pPr>
            <a:endParaRPr lang="de-DE" dirty="0">
              <a:solidFill>
                <a:schemeClr val="bg1"/>
              </a:solidFill>
            </a:endParaRPr>
          </a:p>
          <a:p>
            <a:r>
              <a:rPr lang="de-DE" dirty="0">
                <a:solidFill>
                  <a:schemeClr val="bg1"/>
                </a:solidFill>
              </a:rPr>
              <a:t>z.Zt. ca. 260 Mitglieder</a:t>
            </a:r>
          </a:p>
          <a:p>
            <a:pPr marL="0" indent="0">
              <a:buNone/>
            </a:pPr>
            <a:endParaRPr lang="de-DE" dirty="0">
              <a:solidFill>
                <a:schemeClr val="bg1"/>
              </a:solidFill>
            </a:endParaRPr>
          </a:p>
          <a:p>
            <a:r>
              <a:rPr lang="de-DE" dirty="0">
                <a:solidFill>
                  <a:schemeClr val="bg1"/>
                </a:solidFill>
              </a:rPr>
              <a:t>Förderverein mit 49 Mitgliedern</a:t>
            </a:r>
          </a:p>
          <a:p>
            <a:pPr marL="0" indent="0">
              <a:buNone/>
            </a:pPr>
            <a:endParaRPr lang="de-DE" dirty="0"/>
          </a:p>
          <a:p>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SC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r>
              <a:rPr lang="de-DE" sz="3200" b="1" dirty="0">
                <a:solidFill>
                  <a:srgbClr val="FFFFFF"/>
                </a:solidFill>
                <a:effectLst>
                  <a:outerShdw blurRad="38100" dist="38100" dir="2700000" algn="tl">
                    <a:srgbClr val="000000">
                      <a:alpha val="43137"/>
                    </a:srgbClr>
                  </a:outerShdw>
                </a:effectLst>
                <a:latin typeface="Segoe" pitchFamily="34" charset="0"/>
              </a:rPr>
              <a:t> 70 e.V. </a:t>
            </a: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8"/>
            <a:ext cx="864096" cy="1329595"/>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118CF35-3F1B-4D67-8A7A-EE76CD405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5698"/>
            <a:ext cx="1535320" cy="1490602"/>
          </a:xfrm>
          <a:prstGeom prst="rect">
            <a:avLst/>
          </a:prstGeom>
        </p:spPr>
      </p:pic>
    </p:spTree>
    <p:extLst>
      <p:ext uri="{BB962C8B-B14F-4D97-AF65-F5344CB8AC3E}">
        <p14:creationId xmlns:p14="http://schemas.microsoft.com/office/powerpoint/2010/main" val="32631974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F0000">
                <a:alpha val="62000"/>
              </a:srgbClr>
            </a:gs>
            <a:gs pos="50000">
              <a:schemeClr val="tx1"/>
            </a:gs>
            <a:gs pos="64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Abteilungen</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6939" y="1559783"/>
            <a:ext cx="7193533" cy="6875728"/>
          </a:xfrm>
        </p:spPr>
        <p:txBody>
          <a:bodyPr/>
          <a:lstStyle/>
          <a:p>
            <a:pPr marL="0" indent="0">
              <a:buNone/>
            </a:pPr>
            <a:endParaRPr lang="de-DE" u="sng" dirty="0"/>
          </a:p>
          <a:p>
            <a:r>
              <a:rPr lang="de-DE" sz="2800" dirty="0">
                <a:solidFill>
                  <a:schemeClr val="bg1"/>
                </a:solidFill>
              </a:rPr>
              <a:t>Herrenfußball : 1. Mannschaft, Alte Herrn</a:t>
            </a:r>
          </a:p>
          <a:p>
            <a:r>
              <a:rPr lang="de-DE" sz="2800" dirty="0">
                <a:solidFill>
                  <a:schemeClr val="bg1"/>
                </a:solidFill>
              </a:rPr>
              <a:t>Bogenschießen </a:t>
            </a:r>
          </a:p>
          <a:p>
            <a:r>
              <a:rPr lang="de-DE" sz="2800" dirty="0" err="1">
                <a:solidFill>
                  <a:schemeClr val="bg1"/>
                </a:solidFill>
              </a:rPr>
              <a:t>Dart</a:t>
            </a:r>
            <a:r>
              <a:rPr lang="de-DE" sz="2800" dirty="0">
                <a:solidFill>
                  <a:schemeClr val="bg1"/>
                </a:solidFill>
              </a:rPr>
              <a:t> </a:t>
            </a:r>
          </a:p>
          <a:p>
            <a:r>
              <a:rPr lang="de-DE" sz="2800" dirty="0">
                <a:solidFill>
                  <a:schemeClr val="bg1"/>
                </a:solidFill>
              </a:rPr>
              <a:t>Mountainbike</a:t>
            </a:r>
          </a:p>
          <a:p>
            <a:r>
              <a:rPr lang="de-DE" sz="2800" dirty="0">
                <a:solidFill>
                  <a:schemeClr val="bg1"/>
                </a:solidFill>
              </a:rPr>
              <a:t>Kinderturnen</a:t>
            </a:r>
          </a:p>
          <a:p>
            <a:r>
              <a:rPr lang="de-DE" sz="2800" dirty="0">
                <a:solidFill>
                  <a:schemeClr val="bg1"/>
                </a:solidFill>
              </a:rPr>
              <a:t>Mutter/Vater/Kind Turnen</a:t>
            </a:r>
          </a:p>
          <a:p>
            <a:r>
              <a:rPr lang="de-DE" sz="2800" dirty="0">
                <a:solidFill>
                  <a:schemeClr val="bg1"/>
                </a:solidFill>
              </a:rPr>
              <a:t>Damenturnen</a:t>
            </a:r>
          </a:p>
          <a:p>
            <a:r>
              <a:rPr lang="de-DE" sz="2800" dirty="0">
                <a:solidFill>
                  <a:schemeClr val="bg1"/>
                </a:solidFill>
              </a:rPr>
              <a:t>Rückenschule</a:t>
            </a:r>
          </a:p>
          <a:p>
            <a:r>
              <a:rPr lang="de-DE" sz="2800" dirty="0">
                <a:solidFill>
                  <a:schemeClr val="bg1"/>
                </a:solidFill>
              </a:rPr>
              <a:t>Vereins-offenes Schwimmen</a:t>
            </a:r>
          </a:p>
          <a:p>
            <a:pPr marL="0" indent="0">
              <a:buNone/>
            </a:pPr>
            <a:endParaRPr lang="de-DE" dirty="0"/>
          </a:p>
          <a:p>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SC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r>
              <a:rPr lang="de-DE" sz="3200" b="1" dirty="0">
                <a:solidFill>
                  <a:srgbClr val="FFFFFF"/>
                </a:solidFill>
                <a:effectLst>
                  <a:outerShdw blurRad="38100" dist="38100" dir="2700000" algn="tl">
                    <a:srgbClr val="000000">
                      <a:alpha val="43137"/>
                    </a:srgbClr>
                  </a:outerShdw>
                </a:effectLst>
                <a:latin typeface="Segoe" pitchFamily="34" charset="0"/>
              </a:rPr>
              <a:t> 70 e.V. </a:t>
            </a: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8"/>
            <a:ext cx="864096" cy="1329595"/>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118CF35-3F1B-4D67-8A7A-EE76CD405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5698"/>
            <a:ext cx="1535320" cy="1490602"/>
          </a:xfrm>
          <a:prstGeom prst="rect">
            <a:avLst/>
          </a:prstGeom>
        </p:spPr>
      </p:pic>
    </p:spTree>
    <p:extLst>
      <p:ext uri="{BB962C8B-B14F-4D97-AF65-F5344CB8AC3E}">
        <p14:creationId xmlns:p14="http://schemas.microsoft.com/office/powerpoint/2010/main" val="33085507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F0000">
                <a:alpha val="62000"/>
              </a:srgbClr>
            </a:gs>
            <a:gs pos="50000">
              <a:schemeClr val="tx1"/>
            </a:gs>
            <a:gs pos="64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Vorstand</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6939" y="1559783"/>
            <a:ext cx="6696745" cy="6401753"/>
          </a:xfrm>
        </p:spPr>
        <p:txBody>
          <a:bodyPr/>
          <a:lstStyle/>
          <a:p>
            <a:pPr marL="0" indent="0">
              <a:buNone/>
            </a:pPr>
            <a:endParaRPr lang="de-DE" u="sng" dirty="0"/>
          </a:p>
          <a:p>
            <a:r>
              <a:rPr lang="de-DE" dirty="0">
                <a:solidFill>
                  <a:schemeClr val="bg1"/>
                </a:solidFill>
              </a:rPr>
              <a:t>Olaf Kampmann</a:t>
            </a:r>
          </a:p>
          <a:p>
            <a:r>
              <a:rPr lang="de-DE" dirty="0">
                <a:solidFill>
                  <a:schemeClr val="bg1"/>
                </a:solidFill>
              </a:rPr>
              <a:t>David Hahn			</a:t>
            </a:r>
          </a:p>
          <a:p>
            <a:r>
              <a:rPr lang="de-DE" dirty="0">
                <a:solidFill>
                  <a:schemeClr val="bg1"/>
                </a:solidFill>
              </a:rPr>
              <a:t>Simon Hahn</a:t>
            </a:r>
          </a:p>
          <a:p>
            <a:pPr marL="361950" indent="-361950"/>
            <a:r>
              <a:rPr lang="de-DE" dirty="0">
                <a:solidFill>
                  <a:schemeClr val="bg1"/>
                </a:solidFill>
              </a:rPr>
              <a:t>Christoph Radke</a:t>
            </a:r>
          </a:p>
          <a:p>
            <a:r>
              <a:rPr lang="de-DE" dirty="0">
                <a:solidFill>
                  <a:schemeClr val="bg1"/>
                </a:solidFill>
              </a:rPr>
              <a:t>Thorsten Rafflenbeul</a:t>
            </a:r>
          </a:p>
          <a:p>
            <a:r>
              <a:rPr lang="de-DE" dirty="0">
                <a:solidFill>
                  <a:schemeClr val="bg1"/>
                </a:solidFill>
              </a:rPr>
              <a:t>Jens Richstein</a:t>
            </a:r>
          </a:p>
          <a:p>
            <a:r>
              <a:rPr lang="de-DE" dirty="0">
                <a:solidFill>
                  <a:schemeClr val="bg1"/>
                </a:solidFill>
              </a:rPr>
              <a:t>Thomas </a:t>
            </a:r>
            <a:r>
              <a:rPr lang="de-DE" dirty="0" err="1">
                <a:solidFill>
                  <a:schemeClr val="bg1"/>
                </a:solidFill>
              </a:rPr>
              <a:t>Hagebeucker</a:t>
            </a:r>
            <a:endParaRPr lang="de-DE" dirty="0">
              <a:solidFill>
                <a:schemeClr val="bg1"/>
              </a:solidFill>
            </a:endParaRPr>
          </a:p>
          <a:p>
            <a:pPr marL="0" indent="0">
              <a:buNone/>
            </a:pPr>
            <a:endParaRPr lang="de-DE" dirty="0"/>
          </a:p>
          <a:p>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SC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r>
              <a:rPr lang="de-DE" sz="3200" b="1" dirty="0">
                <a:solidFill>
                  <a:srgbClr val="FFFFFF"/>
                </a:solidFill>
                <a:effectLst>
                  <a:outerShdw blurRad="38100" dist="38100" dir="2700000" algn="tl">
                    <a:srgbClr val="000000">
                      <a:alpha val="43137"/>
                    </a:srgbClr>
                  </a:outerShdw>
                </a:effectLst>
                <a:latin typeface="Segoe" pitchFamily="34" charset="0"/>
              </a:rPr>
              <a:t> 70 e.V. </a:t>
            </a: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8"/>
            <a:ext cx="864096" cy="1329595"/>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118CF35-3F1B-4D67-8A7A-EE76CD405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5698"/>
            <a:ext cx="1535320" cy="1490602"/>
          </a:xfrm>
          <a:prstGeom prst="rect">
            <a:avLst/>
          </a:prstGeom>
        </p:spPr>
      </p:pic>
      <p:pic>
        <p:nvPicPr>
          <p:cNvPr id="9" name="Grafik 8">
            <a:extLst>
              <a:ext uri="{FF2B5EF4-FFF2-40B4-BE49-F238E27FC236}">
                <a16:creationId xmlns:a16="http://schemas.microsoft.com/office/drawing/2014/main" xmlns="" id="{0D14B674-E5AC-4AAE-862E-4694395AFE47}"/>
              </a:ext>
            </a:extLst>
          </p:cNvPr>
          <p:cNvPicPr/>
          <p:nvPr/>
        </p:nvPicPr>
        <p:blipFill rotWithShape="1">
          <a:blip r:embed="rId3" cstate="print">
            <a:extLst>
              <a:ext uri="{28A0092B-C50C-407E-A947-70E740481C1C}">
                <a14:useLocalDpi xmlns:a14="http://schemas.microsoft.com/office/drawing/2010/main" val="0"/>
              </a:ext>
            </a:extLst>
          </a:blip>
          <a:srcRect l="19939" t="24814" r="10707" b="-3541"/>
          <a:stretch/>
        </p:blipFill>
        <p:spPr bwMode="auto">
          <a:xfrm rot="689189">
            <a:off x="5476926" y="1431231"/>
            <a:ext cx="2566723" cy="21055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80879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F0000">
                <a:alpha val="62000"/>
              </a:srgbClr>
            </a:gs>
            <a:gs pos="50000">
              <a:schemeClr val="tx1"/>
            </a:gs>
            <a:gs pos="64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Veranstaltungen</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6939" y="1559783"/>
            <a:ext cx="6696745" cy="3594830"/>
          </a:xfrm>
        </p:spPr>
        <p:txBody>
          <a:bodyPr/>
          <a:lstStyle/>
          <a:p>
            <a:pPr marL="0" indent="0">
              <a:buNone/>
            </a:pPr>
            <a:endParaRPr lang="de-DE" u="sng" dirty="0"/>
          </a:p>
          <a:p>
            <a:r>
              <a:rPr lang="de-DE" dirty="0">
                <a:solidFill>
                  <a:schemeClr val="bg1"/>
                </a:solidFill>
              </a:rPr>
              <a:t>Jeden Ostersamstag wird das traditionelle Osterfeuer ausgerichtet</a:t>
            </a:r>
          </a:p>
          <a:p>
            <a:pPr marL="0" indent="0">
              <a:buNone/>
            </a:pPr>
            <a:endParaRPr lang="de-DE" dirty="0"/>
          </a:p>
          <a:p>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SC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r>
              <a:rPr lang="de-DE" sz="3200" b="1" dirty="0">
                <a:solidFill>
                  <a:srgbClr val="FFFFFF"/>
                </a:solidFill>
                <a:effectLst>
                  <a:outerShdw blurRad="38100" dist="38100" dir="2700000" algn="tl">
                    <a:srgbClr val="000000">
                      <a:alpha val="43137"/>
                    </a:srgbClr>
                  </a:outerShdw>
                </a:effectLst>
                <a:latin typeface="Segoe" pitchFamily="34" charset="0"/>
              </a:rPr>
              <a:t> 70 e.V. </a:t>
            </a: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8"/>
            <a:ext cx="864096" cy="1329595"/>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118CF35-3F1B-4D67-8A7A-EE76CD405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5698"/>
            <a:ext cx="1535320" cy="1490602"/>
          </a:xfrm>
          <a:prstGeom prst="rect">
            <a:avLst/>
          </a:prstGeom>
        </p:spPr>
      </p:pic>
      <p:pic>
        <p:nvPicPr>
          <p:cNvPr id="8" name="Grafik 7">
            <a:extLst>
              <a:ext uri="{FF2B5EF4-FFF2-40B4-BE49-F238E27FC236}">
                <a16:creationId xmlns:a16="http://schemas.microsoft.com/office/drawing/2014/main" xmlns="" id="{EAE2E89E-D890-4680-85E7-2D9B2925A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7598">
            <a:off x="6678239" y="3430650"/>
            <a:ext cx="1344353" cy="2389963"/>
          </a:xfrm>
          <a:prstGeom prst="rect">
            <a:avLst/>
          </a:prstGeom>
        </p:spPr>
      </p:pic>
      <p:pic>
        <p:nvPicPr>
          <p:cNvPr id="10" name="Grafik 9">
            <a:extLst>
              <a:ext uri="{FF2B5EF4-FFF2-40B4-BE49-F238E27FC236}">
                <a16:creationId xmlns:a16="http://schemas.microsoft.com/office/drawing/2014/main" xmlns="" id="{28B95AE0-5C7F-448C-833F-CFD8EED389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30029">
            <a:off x="1943960" y="3563748"/>
            <a:ext cx="3528459" cy="1986468"/>
          </a:xfrm>
          <a:prstGeom prst="rect">
            <a:avLst/>
          </a:prstGeom>
        </p:spPr>
      </p:pic>
    </p:spTree>
    <p:extLst>
      <p:ext uri="{BB962C8B-B14F-4D97-AF65-F5344CB8AC3E}">
        <p14:creationId xmlns:p14="http://schemas.microsoft.com/office/powerpoint/2010/main" val="308507224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F0000">
                <a:alpha val="62000"/>
              </a:srgbClr>
            </a:gs>
            <a:gs pos="50000">
              <a:schemeClr val="tx1"/>
            </a:gs>
            <a:gs pos="64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Veranstaltungen</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6939" y="1559783"/>
            <a:ext cx="6696745" cy="3594830"/>
          </a:xfrm>
        </p:spPr>
        <p:txBody>
          <a:bodyPr/>
          <a:lstStyle/>
          <a:p>
            <a:pPr marL="0" indent="0">
              <a:buNone/>
            </a:pPr>
            <a:endParaRPr lang="de-DE" u="sng" dirty="0"/>
          </a:p>
          <a:p>
            <a:r>
              <a:rPr lang="de-DE" dirty="0">
                <a:solidFill>
                  <a:schemeClr val="bg1"/>
                </a:solidFill>
              </a:rPr>
              <a:t>Das Hobbyturnier findet jährlich an Fronleichnam statt</a:t>
            </a:r>
          </a:p>
          <a:p>
            <a:pPr marL="0" indent="0">
              <a:buNone/>
            </a:pPr>
            <a:endParaRPr lang="de-DE" dirty="0"/>
          </a:p>
          <a:p>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SC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r>
              <a:rPr lang="de-DE" sz="3200" b="1" dirty="0">
                <a:solidFill>
                  <a:srgbClr val="FFFFFF"/>
                </a:solidFill>
                <a:effectLst>
                  <a:outerShdw blurRad="38100" dist="38100" dir="2700000" algn="tl">
                    <a:srgbClr val="000000">
                      <a:alpha val="43137"/>
                    </a:srgbClr>
                  </a:outerShdw>
                </a:effectLst>
                <a:latin typeface="Segoe" pitchFamily="34" charset="0"/>
              </a:rPr>
              <a:t> 70 e.V. </a:t>
            </a: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8"/>
            <a:ext cx="864096" cy="1329595"/>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118CF35-3F1B-4D67-8A7A-EE76CD405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5698"/>
            <a:ext cx="1535320" cy="1490602"/>
          </a:xfrm>
          <a:prstGeom prst="rect">
            <a:avLst/>
          </a:prstGeom>
        </p:spPr>
      </p:pic>
      <p:pic>
        <p:nvPicPr>
          <p:cNvPr id="9" name="Grafik 8">
            <a:extLst>
              <a:ext uri="{FF2B5EF4-FFF2-40B4-BE49-F238E27FC236}">
                <a16:creationId xmlns:a16="http://schemas.microsoft.com/office/drawing/2014/main" xmlns="" id="{27E431E2-97F3-4879-8B7C-B4891CFDF0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52618">
            <a:off x="5626904" y="3674251"/>
            <a:ext cx="2988856" cy="1681232"/>
          </a:xfrm>
          <a:prstGeom prst="rect">
            <a:avLst/>
          </a:prstGeom>
        </p:spPr>
      </p:pic>
      <p:pic>
        <p:nvPicPr>
          <p:cNvPr id="11" name="Grafik 10">
            <a:extLst>
              <a:ext uri="{FF2B5EF4-FFF2-40B4-BE49-F238E27FC236}">
                <a16:creationId xmlns:a16="http://schemas.microsoft.com/office/drawing/2014/main" xmlns="" id="{E5EFAF0C-8ACD-4315-932E-598E7FCF97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7" y="3861048"/>
            <a:ext cx="3584397" cy="2016224"/>
          </a:xfrm>
          <a:prstGeom prst="rect">
            <a:avLst/>
          </a:prstGeom>
        </p:spPr>
      </p:pic>
    </p:spTree>
    <p:extLst>
      <p:ext uri="{BB962C8B-B14F-4D97-AF65-F5344CB8AC3E}">
        <p14:creationId xmlns:p14="http://schemas.microsoft.com/office/powerpoint/2010/main" val="15032542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2BEB504-729F-4F17-BE8C-AD5C9DFDF768}"/>
              </a:ext>
            </a:extLst>
          </p:cNvPr>
          <p:cNvSpPr>
            <a:spLocks noGrp="1"/>
          </p:cNvSpPr>
          <p:nvPr>
            <p:ph type="title"/>
          </p:nvPr>
        </p:nvSpPr>
        <p:spPr>
          <a:xfrm>
            <a:off x="381000" y="230188"/>
            <a:ext cx="8382000"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Gliederung</a:t>
            </a:r>
          </a:p>
        </p:txBody>
      </p:sp>
      <p:sp>
        <p:nvSpPr>
          <p:cNvPr id="3" name="Inhaltsplatzhalter 2">
            <a:extLst>
              <a:ext uri="{FF2B5EF4-FFF2-40B4-BE49-F238E27FC236}">
                <a16:creationId xmlns:a16="http://schemas.microsoft.com/office/drawing/2014/main" xmlns="" id="{7F76AADC-6FA7-43DA-B939-A9FC3D57F8EB}"/>
              </a:ext>
            </a:extLst>
          </p:cNvPr>
          <p:cNvSpPr>
            <a:spLocks noGrp="1"/>
          </p:cNvSpPr>
          <p:nvPr>
            <p:ph idx="1"/>
          </p:nvPr>
        </p:nvSpPr>
        <p:spPr>
          <a:xfrm>
            <a:off x="784312" y="1628800"/>
            <a:ext cx="7575376" cy="6574107"/>
          </a:xfrm>
        </p:spPr>
        <p:txBody>
          <a:bodyPr/>
          <a:lstStyle/>
          <a:p>
            <a:pPr marL="0" indent="0">
              <a:buNone/>
            </a:pPr>
            <a:endParaRPr lang="de-DE" dirty="0"/>
          </a:p>
          <a:p>
            <a:pPr>
              <a:spcBef>
                <a:spcPts val="1200"/>
              </a:spcBef>
              <a:spcAft>
                <a:spcPts val="1200"/>
              </a:spcAft>
            </a:pPr>
            <a:r>
              <a:rPr lang="de-DE" dirty="0">
                <a:solidFill>
                  <a:schemeClr val="bg1"/>
                </a:solidFill>
              </a:rPr>
              <a:t>Entwicklung der Infrastruktur</a:t>
            </a:r>
          </a:p>
          <a:p>
            <a:pPr>
              <a:spcBef>
                <a:spcPts val="1200"/>
              </a:spcBef>
              <a:spcAft>
                <a:spcPts val="1200"/>
              </a:spcAft>
            </a:pPr>
            <a:r>
              <a:rPr lang="de-DE" dirty="0">
                <a:solidFill>
                  <a:schemeClr val="bg1"/>
                </a:solidFill>
              </a:rPr>
              <a:t>Übersicht</a:t>
            </a:r>
          </a:p>
          <a:p>
            <a:pPr>
              <a:spcBef>
                <a:spcPts val="1200"/>
              </a:spcBef>
              <a:spcAft>
                <a:spcPts val="1200"/>
              </a:spcAft>
            </a:pPr>
            <a:r>
              <a:rPr lang="de-DE" dirty="0">
                <a:solidFill>
                  <a:schemeClr val="bg1"/>
                </a:solidFill>
              </a:rPr>
              <a:t>Dorfgemeinschaft Waldbauer </a:t>
            </a:r>
            <a:r>
              <a:rPr lang="de-DE" dirty="0" err="1">
                <a:solidFill>
                  <a:schemeClr val="bg1"/>
                </a:solidFill>
              </a:rPr>
              <a:t>DoGeWa</a:t>
            </a:r>
            <a:endParaRPr lang="de-DE" dirty="0">
              <a:solidFill>
                <a:schemeClr val="bg1"/>
              </a:solidFill>
            </a:endParaRPr>
          </a:p>
          <a:p>
            <a:pPr>
              <a:spcBef>
                <a:spcPts val="1200"/>
              </a:spcBef>
              <a:spcAft>
                <a:spcPts val="1200"/>
              </a:spcAft>
            </a:pPr>
            <a:r>
              <a:rPr lang="de-DE" dirty="0">
                <a:solidFill>
                  <a:schemeClr val="bg1"/>
                </a:solidFill>
              </a:rPr>
              <a:t>SC </a:t>
            </a:r>
            <a:r>
              <a:rPr lang="de-DE" dirty="0" err="1">
                <a:solidFill>
                  <a:schemeClr val="bg1"/>
                </a:solidFill>
              </a:rPr>
              <a:t>Zurstraße</a:t>
            </a:r>
            <a:r>
              <a:rPr lang="de-DE" dirty="0">
                <a:solidFill>
                  <a:schemeClr val="bg1"/>
                </a:solidFill>
              </a:rPr>
              <a:t>  70 e.V.</a:t>
            </a:r>
          </a:p>
          <a:p>
            <a:pPr>
              <a:spcBef>
                <a:spcPts val="1200"/>
              </a:spcBef>
              <a:spcAft>
                <a:spcPts val="1200"/>
              </a:spcAft>
            </a:pPr>
            <a:r>
              <a:rPr lang="de-DE" dirty="0">
                <a:solidFill>
                  <a:schemeClr val="bg1"/>
                </a:solidFill>
              </a:rPr>
              <a:t>Männergesangverein „</a:t>
            </a:r>
            <a:r>
              <a:rPr lang="de-DE" dirty="0" err="1">
                <a:solidFill>
                  <a:schemeClr val="bg1"/>
                </a:solidFill>
              </a:rPr>
              <a:t>Bergeshöh</a:t>
            </a:r>
            <a:r>
              <a:rPr lang="de-DE" dirty="0">
                <a:solidFill>
                  <a:schemeClr val="bg1"/>
                </a:solidFill>
              </a:rPr>
              <a:t>“</a:t>
            </a:r>
          </a:p>
          <a:p>
            <a:pPr>
              <a:spcBef>
                <a:spcPts val="1200"/>
              </a:spcBef>
              <a:spcAft>
                <a:spcPts val="1200"/>
              </a:spcAft>
            </a:pPr>
            <a:r>
              <a:rPr lang="de-DE" dirty="0">
                <a:solidFill>
                  <a:schemeClr val="bg1"/>
                </a:solidFill>
              </a:rPr>
              <a:t>Feuerwehr</a:t>
            </a:r>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7903962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F0000">
                <a:alpha val="62000"/>
              </a:srgbClr>
            </a:gs>
            <a:gs pos="50000">
              <a:schemeClr val="tx1"/>
            </a:gs>
            <a:gs pos="64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abgeschlossene Projekte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6939" y="1559783"/>
            <a:ext cx="6696745" cy="5946243"/>
          </a:xfrm>
        </p:spPr>
        <p:txBody>
          <a:bodyPr/>
          <a:lstStyle/>
          <a:p>
            <a:pPr marL="0" indent="0">
              <a:buNone/>
            </a:pPr>
            <a:endParaRPr lang="de-DE" u="sng" dirty="0"/>
          </a:p>
          <a:p>
            <a:r>
              <a:rPr lang="de-DE" dirty="0">
                <a:solidFill>
                  <a:schemeClr val="bg1"/>
                </a:solidFill>
              </a:rPr>
              <a:t>2012 Erweiterung der Leitplanke am Sportplatz</a:t>
            </a:r>
          </a:p>
          <a:p>
            <a:pPr marL="0" indent="0">
              <a:buNone/>
            </a:pPr>
            <a:endParaRPr lang="de-DE" dirty="0">
              <a:solidFill>
                <a:schemeClr val="bg1"/>
              </a:solidFill>
            </a:endParaRPr>
          </a:p>
          <a:p>
            <a:pPr lvl="1"/>
            <a:r>
              <a:rPr lang="de-DE" dirty="0">
                <a:solidFill>
                  <a:schemeClr val="bg1"/>
                </a:solidFill>
              </a:rPr>
              <a:t>Das Material wurde gespendet</a:t>
            </a:r>
          </a:p>
          <a:p>
            <a:pPr lvl="1"/>
            <a:r>
              <a:rPr lang="de-DE" dirty="0">
                <a:solidFill>
                  <a:schemeClr val="bg1"/>
                </a:solidFill>
              </a:rPr>
              <a:t>Zeitaufwand von zwei Tagen</a:t>
            </a:r>
          </a:p>
          <a:p>
            <a:pPr lvl="1"/>
            <a:r>
              <a:rPr lang="de-DE" dirty="0">
                <a:solidFill>
                  <a:schemeClr val="bg1"/>
                </a:solidFill>
              </a:rPr>
              <a:t>Helfer waren die </a:t>
            </a:r>
            <a:r>
              <a:rPr lang="de-DE" dirty="0" err="1">
                <a:solidFill>
                  <a:schemeClr val="bg1"/>
                </a:solidFill>
              </a:rPr>
              <a:t>DoGeWa</a:t>
            </a:r>
            <a:r>
              <a:rPr lang="de-DE" dirty="0">
                <a:solidFill>
                  <a:schemeClr val="bg1"/>
                </a:solidFill>
              </a:rPr>
              <a:t> und Ferdi </a:t>
            </a:r>
            <a:r>
              <a:rPr lang="de-DE" dirty="0" err="1">
                <a:solidFill>
                  <a:schemeClr val="bg1"/>
                </a:solidFill>
              </a:rPr>
              <a:t>Neufeind</a:t>
            </a:r>
            <a:r>
              <a:rPr lang="de-DE" dirty="0">
                <a:solidFill>
                  <a:schemeClr val="bg1"/>
                </a:solidFill>
              </a:rPr>
              <a:t> </a:t>
            </a:r>
          </a:p>
          <a:p>
            <a:pPr marL="0" indent="0">
              <a:buNone/>
            </a:pPr>
            <a:endParaRPr lang="de-DE" dirty="0"/>
          </a:p>
          <a:p>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SC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r>
              <a:rPr lang="de-DE" sz="3200" b="1" dirty="0">
                <a:solidFill>
                  <a:srgbClr val="FFFFFF"/>
                </a:solidFill>
                <a:effectLst>
                  <a:outerShdw blurRad="38100" dist="38100" dir="2700000" algn="tl">
                    <a:srgbClr val="000000">
                      <a:alpha val="43137"/>
                    </a:srgbClr>
                  </a:outerShdw>
                </a:effectLst>
                <a:latin typeface="Segoe" pitchFamily="34" charset="0"/>
              </a:rPr>
              <a:t> 70 e.V. </a:t>
            </a: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8"/>
            <a:ext cx="864096" cy="1329595"/>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118CF35-3F1B-4D67-8A7A-EE76CD405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5698"/>
            <a:ext cx="1535320" cy="1490602"/>
          </a:xfrm>
          <a:prstGeom prst="rect">
            <a:avLst/>
          </a:prstGeom>
        </p:spPr>
      </p:pic>
    </p:spTree>
    <p:extLst>
      <p:ext uri="{BB962C8B-B14F-4D97-AF65-F5344CB8AC3E}">
        <p14:creationId xmlns:p14="http://schemas.microsoft.com/office/powerpoint/2010/main" val="42045693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F0000">
                <a:alpha val="62000"/>
              </a:srgbClr>
            </a:gs>
            <a:gs pos="50000">
              <a:schemeClr val="tx1"/>
            </a:gs>
            <a:gs pos="64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abgeschlossene Projekte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6939" y="1559783"/>
            <a:ext cx="6696745" cy="4821545"/>
          </a:xfrm>
        </p:spPr>
        <p:txBody>
          <a:bodyPr/>
          <a:lstStyle/>
          <a:p>
            <a:pPr marL="0" indent="0">
              <a:buNone/>
            </a:pPr>
            <a:endParaRPr lang="de-DE" u="sng" dirty="0"/>
          </a:p>
          <a:p>
            <a:r>
              <a:rPr lang="de-DE" dirty="0">
                <a:solidFill>
                  <a:schemeClr val="bg1"/>
                </a:solidFill>
              </a:rPr>
              <a:t>2013 Teilrenovierung der Umkleidekabine</a:t>
            </a:r>
          </a:p>
          <a:p>
            <a:pPr marL="0" indent="0">
              <a:buNone/>
            </a:pPr>
            <a:endParaRPr lang="de-DE" dirty="0">
              <a:solidFill>
                <a:schemeClr val="bg1"/>
              </a:solidFill>
            </a:endParaRPr>
          </a:p>
          <a:p>
            <a:pPr lvl="1"/>
            <a:r>
              <a:rPr lang="de-DE" dirty="0">
                <a:solidFill>
                  <a:schemeClr val="bg1"/>
                </a:solidFill>
              </a:rPr>
              <a:t>ca. 6500, - € Kosten</a:t>
            </a:r>
          </a:p>
          <a:p>
            <a:pPr lvl="1"/>
            <a:r>
              <a:rPr lang="de-DE" dirty="0">
                <a:solidFill>
                  <a:schemeClr val="bg1"/>
                </a:solidFill>
              </a:rPr>
              <a:t>Zeitaufwand ca. 8 Wochen</a:t>
            </a:r>
          </a:p>
          <a:p>
            <a:pPr lvl="1"/>
            <a:r>
              <a:rPr lang="de-DE" dirty="0">
                <a:solidFill>
                  <a:schemeClr val="bg1"/>
                </a:solidFill>
              </a:rPr>
              <a:t>notwendig wurde der Umbau durch den maroden Zustand </a:t>
            </a:r>
          </a:p>
          <a:p>
            <a:pPr marL="0" indent="0">
              <a:buNone/>
            </a:pPr>
            <a:endParaRPr lang="de-DE" dirty="0"/>
          </a:p>
          <a:p>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SC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r>
              <a:rPr lang="de-DE" sz="3200" b="1" dirty="0">
                <a:solidFill>
                  <a:srgbClr val="FFFFFF"/>
                </a:solidFill>
                <a:effectLst>
                  <a:outerShdw blurRad="38100" dist="38100" dir="2700000" algn="tl">
                    <a:srgbClr val="000000">
                      <a:alpha val="43137"/>
                    </a:srgbClr>
                  </a:outerShdw>
                </a:effectLst>
                <a:latin typeface="Segoe" pitchFamily="34" charset="0"/>
              </a:rPr>
              <a:t> 70 e.V. </a:t>
            </a: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8"/>
            <a:ext cx="864096" cy="1329595"/>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118CF35-3F1B-4D67-8A7A-EE76CD405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5698"/>
            <a:ext cx="1535320" cy="1490602"/>
          </a:xfrm>
          <a:prstGeom prst="rect">
            <a:avLst/>
          </a:prstGeom>
        </p:spPr>
      </p:pic>
    </p:spTree>
    <p:extLst>
      <p:ext uri="{BB962C8B-B14F-4D97-AF65-F5344CB8AC3E}">
        <p14:creationId xmlns:p14="http://schemas.microsoft.com/office/powerpoint/2010/main" val="200088783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F0000">
                <a:alpha val="62000"/>
              </a:srgbClr>
            </a:gs>
            <a:gs pos="50000">
              <a:schemeClr val="tx1"/>
            </a:gs>
            <a:gs pos="64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3000">
                      <a:schemeClr val="tx1">
                        <a:lumMod val="75000"/>
                      </a:schemeClr>
                    </a:gs>
                    <a:gs pos="88000">
                      <a:schemeClr val="bg1">
                        <a:lumMod val="75000"/>
                        <a:lumOff val="25000"/>
                      </a:schemeClr>
                    </a:gs>
                  </a:gsLst>
                  <a:lin ang="5400000" scaled="0"/>
                  <a:tileRect/>
                </a:gradFill>
              </a:rPr>
              <a:t>abgeschlossene Projekte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6939" y="1559783"/>
            <a:ext cx="6696745" cy="6604885"/>
          </a:xfrm>
        </p:spPr>
        <p:txBody>
          <a:bodyPr/>
          <a:lstStyle/>
          <a:p>
            <a:pPr marL="0" indent="0">
              <a:buNone/>
            </a:pPr>
            <a:endParaRPr lang="de-DE" u="sng" dirty="0"/>
          </a:p>
          <a:p>
            <a:r>
              <a:rPr lang="de-DE" dirty="0">
                <a:solidFill>
                  <a:schemeClr val="bg1"/>
                </a:solidFill>
              </a:rPr>
              <a:t>2014 Errichtung einer</a:t>
            </a:r>
          </a:p>
          <a:p>
            <a:pPr marL="0" indent="0">
              <a:buNone/>
            </a:pPr>
            <a:r>
              <a:rPr lang="de-DE" dirty="0">
                <a:solidFill>
                  <a:schemeClr val="bg1"/>
                </a:solidFill>
              </a:rPr>
              <a:t>    Kinderspielzone</a:t>
            </a:r>
          </a:p>
          <a:p>
            <a:endParaRPr lang="de-DE" dirty="0">
              <a:solidFill>
                <a:schemeClr val="bg1"/>
              </a:solidFill>
            </a:endParaRPr>
          </a:p>
          <a:p>
            <a:pPr lvl="1"/>
            <a:r>
              <a:rPr lang="de-DE" dirty="0">
                <a:solidFill>
                  <a:schemeClr val="bg1"/>
                </a:solidFill>
              </a:rPr>
              <a:t>Kosten: 1100,-€</a:t>
            </a:r>
          </a:p>
          <a:p>
            <a:pPr lvl="1"/>
            <a:r>
              <a:rPr lang="de-DE" dirty="0">
                <a:solidFill>
                  <a:schemeClr val="bg1"/>
                </a:solidFill>
              </a:rPr>
              <a:t>Zeitaufwand: zwei Wochen</a:t>
            </a:r>
          </a:p>
          <a:p>
            <a:pPr lvl="1"/>
            <a:r>
              <a:rPr lang="de-DE" dirty="0">
                <a:solidFill>
                  <a:schemeClr val="bg1"/>
                </a:solidFill>
              </a:rPr>
              <a:t>Errichtung eines Kinderspielgerätes</a:t>
            </a:r>
          </a:p>
          <a:p>
            <a:pPr marL="517525" lvl="1" indent="0">
              <a:buNone/>
            </a:pPr>
            <a:endParaRPr lang="de-DE" dirty="0">
              <a:solidFill>
                <a:schemeClr val="bg1"/>
              </a:solidFill>
            </a:endParaRPr>
          </a:p>
          <a:p>
            <a:r>
              <a:rPr lang="de-DE" dirty="0">
                <a:solidFill>
                  <a:schemeClr val="bg1"/>
                </a:solidFill>
              </a:rPr>
              <a:t>2016 Anschaffung eines Defibrillators</a:t>
            </a:r>
          </a:p>
          <a:p>
            <a:pPr lvl="1"/>
            <a:r>
              <a:rPr lang="de-DE" dirty="0">
                <a:solidFill>
                  <a:schemeClr val="bg1"/>
                </a:solidFill>
              </a:rPr>
              <a:t>Schulung der Mitglieder</a:t>
            </a:r>
          </a:p>
          <a:p>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SC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r>
              <a:rPr lang="de-DE" sz="3200" b="1" dirty="0">
                <a:solidFill>
                  <a:srgbClr val="FFFFFF"/>
                </a:solidFill>
                <a:effectLst>
                  <a:outerShdw blurRad="38100" dist="38100" dir="2700000" algn="tl">
                    <a:srgbClr val="000000">
                      <a:alpha val="43137"/>
                    </a:srgbClr>
                  </a:outerShdw>
                </a:effectLst>
                <a:latin typeface="Segoe" pitchFamily="34" charset="0"/>
              </a:rPr>
              <a:t> 70 e.V. </a:t>
            </a: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8"/>
            <a:ext cx="864096" cy="1329595"/>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118CF35-3F1B-4D67-8A7A-EE76CD405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5698"/>
            <a:ext cx="1535320" cy="1490602"/>
          </a:xfrm>
          <a:prstGeom prst="rect">
            <a:avLst/>
          </a:prstGeom>
        </p:spPr>
      </p:pic>
      <p:pic>
        <p:nvPicPr>
          <p:cNvPr id="8" name="Grafik 7">
            <a:extLst>
              <a:ext uri="{FF2B5EF4-FFF2-40B4-BE49-F238E27FC236}">
                <a16:creationId xmlns:a16="http://schemas.microsoft.com/office/drawing/2014/main" xmlns="" id="{C0EC2D99-65E0-4C08-B105-A7BE5E208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3408" y="1772816"/>
            <a:ext cx="2816312" cy="1584176"/>
          </a:xfrm>
          <a:prstGeom prst="rect">
            <a:avLst/>
          </a:prstGeom>
        </p:spPr>
      </p:pic>
    </p:spTree>
    <p:extLst>
      <p:ext uri="{BB962C8B-B14F-4D97-AF65-F5344CB8AC3E}">
        <p14:creationId xmlns:p14="http://schemas.microsoft.com/office/powerpoint/2010/main" val="65180358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F0000">
                <a:alpha val="62000"/>
              </a:srgbClr>
            </a:gs>
            <a:gs pos="50000">
              <a:schemeClr val="tx1"/>
            </a:gs>
            <a:gs pos="64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abgeschlossene Projekte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6939" y="1559784"/>
            <a:ext cx="6696745" cy="5093936"/>
          </a:xfrm>
        </p:spPr>
        <p:txBody>
          <a:bodyPr/>
          <a:lstStyle/>
          <a:p>
            <a:pPr marL="0" indent="0">
              <a:buNone/>
            </a:pPr>
            <a:endParaRPr lang="de-DE" u="sng" dirty="0"/>
          </a:p>
          <a:p>
            <a:r>
              <a:rPr lang="de-DE" dirty="0">
                <a:solidFill>
                  <a:schemeClr val="bg1"/>
                </a:solidFill>
              </a:rPr>
              <a:t>2017 Anbau Lagerraum</a:t>
            </a:r>
          </a:p>
          <a:p>
            <a:pPr marL="0" indent="0">
              <a:buNone/>
            </a:pPr>
            <a:endParaRPr lang="de-DE" dirty="0">
              <a:solidFill>
                <a:schemeClr val="bg1"/>
              </a:solidFill>
            </a:endParaRPr>
          </a:p>
          <a:p>
            <a:pPr lvl="1"/>
            <a:r>
              <a:rPr lang="de-DE" dirty="0">
                <a:solidFill>
                  <a:schemeClr val="bg1"/>
                </a:solidFill>
              </a:rPr>
              <a:t>Kosten: ca. 3000,-€</a:t>
            </a:r>
          </a:p>
          <a:p>
            <a:pPr lvl="1"/>
            <a:r>
              <a:rPr lang="de-DE" dirty="0">
                <a:solidFill>
                  <a:schemeClr val="bg1"/>
                </a:solidFill>
              </a:rPr>
              <a:t>Zeitaufwand: vier Wochen</a:t>
            </a:r>
          </a:p>
          <a:p>
            <a:pPr lvl="1"/>
            <a:r>
              <a:rPr lang="de-DE" dirty="0">
                <a:solidFill>
                  <a:schemeClr val="bg1"/>
                </a:solidFill>
              </a:rPr>
              <a:t>Erweiterung der Lagermöglichkeiten</a:t>
            </a:r>
          </a:p>
          <a:p>
            <a:pPr marL="517525" lvl="1" indent="0">
              <a:buNone/>
            </a:pPr>
            <a:r>
              <a:rPr lang="de-DE" dirty="0">
                <a:solidFill>
                  <a:schemeClr val="bg1"/>
                </a:solidFill>
              </a:rPr>
              <a:t>     für die 			unterschiedlichen </a:t>
            </a:r>
          </a:p>
          <a:p>
            <a:pPr marL="0" indent="0">
              <a:buNone/>
            </a:pPr>
            <a:r>
              <a:rPr lang="de-DE" sz="2800" dirty="0">
                <a:solidFill>
                  <a:schemeClr val="bg1"/>
                </a:solidFill>
              </a:rPr>
              <a:t>	Abteilungen</a:t>
            </a:r>
          </a:p>
          <a:p>
            <a:pPr marL="0" indent="0">
              <a:buNone/>
            </a:pPr>
            <a:endParaRPr lang="de-DE" dirty="0"/>
          </a:p>
          <a:p>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SC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r>
              <a:rPr lang="de-DE" sz="3200" b="1" dirty="0">
                <a:solidFill>
                  <a:srgbClr val="FFFFFF"/>
                </a:solidFill>
                <a:effectLst>
                  <a:outerShdw blurRad="38100" dist="38100" dir="2700000" algn="tl">
                    <a:srgbClr val="000000">
                      <a:alpha val="43137"/>
                    </a:srgbClr>
                  </a:outerShdw>
                </a:effectLst>
                <a:latin typeface="Segoe" pitchFamily="34" charset="0"/>
              </a:rPr>
              <a:t> 70 e.V. </a:t>
            </a: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8"/>
            <a:ext cx="864096" cy="1329595"/>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118CF35-3F1B-4D67-8A7A-EE76CD405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5698"/>
            <a:ext cx="1535320" cy="1490602"/>
          </a:xfrm>
          <a:prstGeom prst="rect">
            <a:avLst/>
          </a:prstGeom>
        </p:spPr>
      </p:pic>
      <p:pic>
        <p:nvPicPr>
          <p:cNvPr id="9" name="Grafik 8">
            <a:extLst>
              <a:ext uri="{FF2B5EF4-FFF2-40B4-BE49-F238E27FC236}">
                <a16:creationId xmlns:a16="http://schemas.microsoft.com/office/drawing/2014/main" xmlns="" id="{672C1C36-B7BA-41F8-A2F0-D4AB242DD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540194"/>
            <a:ext cx="2700299" cy="1518919"/>
          </a:xfrm>
          <a:prstGeom prst="rect">
            <a:avLst/>
          </a:prstGeom>
        </p:spPr>
      </p:pic>
      <p:pic>
        <p:nvPicPr>
          <p:cNvPr id="10" name="Grafik 9">
            <a:extLst>
              <a:ext uri="{FF2B5EF4-FFF2-40B4-BE49-F238E27FC236}">
                <a16:creationId xmlns:a16="http://schemas.microsoft.com/office/drawing/2014/main" xmlns="" id="{7DDB6CF1-1254-4C24-898A-D3418CEC3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4653136"/>
            <a:ext cx="2657789" cy="1655678"/>
          </a:xfrm>
          <a:prstGeom prst="rect">
            <a:avLst/>
          </a:prstGeom>
        </p:spPr>
      </p:pic>
    </p:spTree>
    <p:extLst>
      <p:ext uri="{BB962C8B-B14F-4D97-AF65-F5344CB8AC3E}">
        <p14:creationId xmlns:p14="http://schemas.microsoft.com/office/powerpoint/2010/main" val="5408067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F0000">
                <a:alpha val="62000"/>
              </a:srgbClr>
            </a:gs>
            <a:gs pos="50000">
              <a:schemeClr val="tx1"/>
            </a:gs>
            <a:gs pos="64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abgeschlossene Projekte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6939" y="1559783"/>
            <a:ext cx="6696745" cy="5558445"/>
          </a:xfrm>
        </p:spPr>
        <p:txBody>
          <a:bodyPr/>
          <a:lstStyle/>
          <a:p>
            <a:pPr marL="0" indent="0">
              <a:buNone/>
            </a:pPr>
            <a:endParaRPr lang="de-DE" u="sng" dirty="0"/>
          </a:p>
          <a:p>
            <a:r>
              <a:rPr lang="de-DE" dirty="0">
                <a:solidFill>
                  <a:schemeClr val="bg1"/>
                </a:solidFill>
              </a:rPr>
              <a:t>2017 Aufstellung der Masten für die Bogensportabteilung</a:t>
            </a:r>
          </a:p>
          <a:p>
            <a:pPr marL="0" indent="0">
              <a:buNone/>
            </a:pPr>
            <a:endParaRPr lang="de-DE" dirty="0">
              <a:solidFill>
                <a:schemeClr val="bg1"/>
              </a:solidFill>
            </a:endParaRPr>
          </a:p>
          <a:p>
            <a:pPr lvl="1"/>
            <a:r>
              <a:rPr lang="de-DE" dirty="0">
                <a:solidFill>
                  <a:schemeClr val="bg1"/>
                </a:solidFill>
              </a:rPr>
              <a:t>Kosten: 300,-€</a:t>
            </a:r>
          </a:p>
          <a:p>
            <a:pPr lvl="1"/>
            <a:r>
              <a:rPr lang="de-DE" dirty="0">
                <a:solidFill>
                  <a:schemeClr val="bg1"/>
                </a:solidFill>
              </a:rPr>
              <a:t>Zeitaufwand: zwei Tage</a:t>
            </a:r>
          </a:p>
          <a:p>
            <a:pPr lvl="1"/>
            <a:r>
              <a:rPr lang="de-DE" dirty="0">
                <a:solidFill>
                  <a:schemeClr val="bg1"/>
                </a:solidFill>
              </a:rPr>
              <a:t>Befestigung für das Fangnetz</a:t>
            </a:r>
          </a:p>
          <a:p>
            <a:pPr marL="0" indent="0">
              <a:buNone/>
            </a:pPr>
            <a:endParaRPr lang="de-DE" dirty="0"/>
          </a:p>
          <a:p>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SC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r>
              <a:rPr lang="de-DE" sz="3200" b="1" dirty="0">
                <a:solidFill>
                  <a:srgbClr val="FFFFFF"/>
                </a:solidFill>
                <a:effectLst>
                  <a:outerShdw blurRad="38100" dist="38100" dir="2700000" algn="tl">
                    <a:srgbClr val="000000">
                      <a:alpha val="43137"/>
                    </a:srgbClr>
                  </a:outerShdw>
                </a:effectLst>
                <a:latin typeface="Segoe" pitchFamily="34" charset="0"/>
              </a:rPr>
              <a:t> 70 e.V. </a:t>
            </a: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8"/>
            <a:ext cx="864096" cy="1329595"/>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118CF35-3F1B-4D67-8A7A-EE76CD405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5698"/>
            <a:ext cx="1535320" cy="1490602"/>
          </a:xfrm>
          <a:prstGeom prst="rect">
            <a:avLst/>
          </a:prstGeom>
        </p:spPr>
      </p:pic>
      <p:pic>
        <p:nvPicPr>
          <p:cNvPr id="11" name="Grafik 10">
            <a:extLst>
              <a:ext uri="{FF2B5EF4-FFF2-40B4-BE49-F238E27FC236}">
                <a16:creationId xmlns:a16="http://schemas.microsoft.com/office/drawing/2014/main" xmlns="" id="{A232CA9F-20ED-4D51-9F87-56D549D421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5087720"/>
            <a:ext cx="2555776" cy="1437624"/>
          </a:xfrm>
          <a:prstGeom prst="rect">
            <a:avLst/>
          </a:prstGeom>
        </p:spPr>
      </p:pic>
      <p:pic>
        <p:nvPicPr>
          <p:cNvPr id="12" name="Grafik 11">
            <a:extLst>
              <a:ext uri="{FF2B5EF4-FFF2-40B4-BE49-F238E27FC236}">
                <a16:creationId xmlns:a16="http://schemas.microsoft.com/office/drawing/2014/main" xmlns="" id="{F3AC5A8B-DBA3-4307-B8C0-CF7411CA0A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852936"/>
            <a:ext cx="2612922" cy="1469769"/>
          </a:xfrm>
          <a:prstGeom prst="rect">
            <a:avLst/>
          </a:prstGeom>
        </p:spPr>
      </p:pic>
    </p:spTree>
    <p:extLst>
      <p:ext uri="{BB962C8B-B14F-4D97-AF65-F5344CB8AC3E}">
        <p14:creationId xmlns:p14="http://schemas.microsoft.com/office/powerpoint/2010/main" val="74568513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F0000">
                <a:alpha val="62000"/>
              </a:srgbClr>
            </a:gs>
            <a:gs pos="50000">
              <a:schemeClr val="tx1"/>
            </a:gs>
            <a:gs pos="64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geplante Projekte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6939" y="1559783"/>
            <a:ext cx="6696745" cy="5109577"/>
          </a:xfrm>
        </p:spPr>
        <p:txBody>
          <a:bodyPr/>
          <a:lstStyle/>
          <a:p>
            <a:pPr marL="0" indent="0">
              <a:buNone/>
            </a:pPr>
            <a:endParaRPr lang="de-DE" u="sng" dirty="0"/>
          </a:p>
          <a:p>
            <a:pPr>
              <a:lnSpc>
                <a:spcPct val="150000"/>
              </a:lnSpc>
              <a:spcBef>
                <a:spcPts val="200"/>
              </a:spcBef>
            </a:pPr>
            <a:r>
              <a:rPr lang="de-DE" sz="2800" dirty="0">
                <a:solidFill>
                  <a:schemeClr val="bg1"/>
                </a:solidFill>
              </a:rPr>
              <a:t>2017 Erneuerung des Ballfangzaunes</a:t>
            </a:r>
          </a:p>
          <a:p>
            <a:pPr>
              <a:lnSpc>
                <a:spcPct val="150000"/>
              </a:lnSpc>
              <a:spcBef>
                <a:spcPts val="200"/>
              </a:spcBef>
            </a:pPr>
            <a:r>
              <a:rPr lang="de-DE" sz="2800" dirty="0">
                <a:solidFill>
                  <a:schemeClr val="bg1"/>
                </a:solidFill>
              </a:rPr>
              <a:t>2017 Anbringen von Bandenwerbung</a:t>
            </a:r>
          </a:p>
          <a:p>
            <a:pPr>
              <a:lnSpc>
                <a:spcPct val="150000"/>
              </a:lnSpc>
              <a:spcBef>
                <a:spcPts val="200"/>
              </a:spcBef>
            </a:pPr>
            <a:r>
              <a:rPr lang="de-DE" sz="2800" dirty="0">
                <a:solidFill>
                  <a:schemeClr val="bg1"/>
                </a:solidFill>
              </a:rPr>
              <a:t>2018 Außenanstrich der Umkleidekabine</a:t>
            </a:r>
          </a:p>
          <a:p>
            <a:pPr>
              <a:lnSpc>
                <a:spcPct val="150000"/>
              </a:lnSpc>
              <a:spcBef>
                <a:spcPts val="200"/>
              </a:spcBef>
            </a:pPr>
            <a:r>
              <a:rPr lang="de-DE" sz="2800" dirty="0">
                <a:solidFill>
                  <a:schemeClr val="bg1"/>
                </a:solidFill>
              </a:rPr>
              <a:t>2018 Innenanstrich des Vereinsheimes</a:t>
            </a:r>
          </a:p>
          <a:p>
            <a:pPr>
              <a:lnSpc>
                <a:spcPct val="150000"/>
              </a:lnSpc>
              <a:spcBef>
                <a:spcPts val="200"/>
              </a:spcBef>
            </a:pPr>
            <a:r>
              <a:rPr lang="de-DE" sz="2800" dirty="0">
                <a:solidFill>
                  <a:schemeClr val="bg1"/>
                </a:solidFill>
              </a:rPr>
              <a:t>2020 Feier zum 50 jährigen Jubiläum </a:t>
            </a:r>
          </a:p>
          <a:p>
            <a:pPr>
              <a:lnSpc>
                <a:spcPct val="100000"/>
              </a:lnSpc>
              <a:spcBef>
                <a:spcPts val="200"/>
              </a:spcBef>
            </a:pPr>
            <a:r>
              <a:rPr lang="de-DE" sz="2800" dirty="0">
                <a:solidFill>
                  <a:schemeClr val="bg1"/>
                </a:solidFill>
              </a:rPr>
              <a:t>2021 Sanierung der Duschen in der Gästekabine</a:t>
            </a:r>
          </a:p>
          <a:p>
            <a:pPr marL="0" indent="0">
              <a:buNone/>
            </a:pPr>
            <a:endParaRPr lang="de-DE" dirty="0"/>
          </a:p>
          <a:p>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SC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r>
              <a:rPr lang="de-DE" sz="3200" b="1" dirty="0">
                <a:solidFill>
                  <a:srgbClr val="FFFFFF"/>
                </a:solidFill>
                <a:effectLst>
                  <a:outerShdw blurRad="38100" dist="38100" dir="2700000" algn="tl">
                    <a:srgbClr val="000000">
                      <a:alpha val="43137"/>
                    </a:srgbClr>
                  </a:outerShdw>
                </a:effectLst>
                <a:latin typeface="Segoe" pitchFamily="34" charset="0"/>
              </a:rPr>
              <a:t> 70 e.V. </a:t>
            </a: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8"/>
            <a:ext cx="864096" cy="1329595"/>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118CF35-3F1B-4D67-8A7A-EE76CD405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20" y="149684"/>
            <a:ext cx="1535320" cy="1490602"/>
          </a:xfrm>
          <a:prstGeom prst="rect">
            <a:avLst/>
          </a:prstGeom>
        </p:spPr>
      </p:pic>
    </p:spTree>
    <p:extLst>
      <p:ext uri="{BB962C8B-B14F-4D97-AF65-F5344CB8AC3E}">
        <p14:creationId xmlns:p14="http://schemas.microsoft.com/office/powerpoint/2010/main" val="5030313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bg1">
                <a:lumMod val="75000"/>
                <a:lumOff val="25000"/>
              </a:schemeClr>
            </a:gs>
            <a:gs pos="74000">
              <a:srgbClr val="00B0F0"/>
            </a:gs>
            <a:gs pos="25000">
              <a:srgbClr val="00B0F0"/>
            </a:gs>
            <a:gs pos="84000">
              <a:schemeClr val="tx2">
                <a:lumMod val="90000"/>
                <a:alpha val="60000"/>
              </a:schemeClr>
            </a:gs>
            <a:gs pos="95000">
              <a:schemeClr val="tx1">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6000">
                      <a:schemeClr val="bg1">
                        <a:lumMod val="75000"/>
                        <a:lumOff val="25000"/>
                      </a:schemeClr>
                    </a:gs>
                  </a:gsLst>
                  <a:lin ang="5400000" scaled="0"/>
                  <a:tileRect/>
                </a:gradFill>
              </a:rPr>
              <a:t>Geschichte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8799"/>
            <a:ext cx="6696000" cy="5669244"/>
          </a:xfrm>
        </p:spPr>
        <p:txBody>
          <a:bodyPr/>
          <a:lstStyle/>
          <a:p>
            <a:pPr>
              <a:lnSpc>
                <a:spcPct val="100000"/>
              </a:lnSpc>
              <a:spcBef>
                <a:spcPts val="200"/>
              </a:spcBef>
            </a:pPr>
            <a:r>
              <a:rPr lang="de-DE" dirty="0">
                <a:solidFill>
                  <a:sysClr val="windowText" lastClr="000000"/>
                </a:solidFill>
              </a:rPr>
              <a:t>1907 Gründung des Männergesangvereins „</a:t>
            </a:r>
            <a:r>
              <a:rPr lang="de-DE" dirty="0" err="1">
                <a:solidFill>
                  <a:sysClr val="windowText" lastClr="000000"/>
                </a:solidFill>
              </a:rPr>
              <a:t>Bergeshöh</a:t>
            </a:r>
            <a:r>
              <a:rPr lang="de-DE" dirty="0">
                <a:solidFill>
                  <a:sysClr val="windowText" lastClr="000000"/>
                </a:solidFill>
              </a:rPr>
              <a:t>“ </a:t>
            </a:r>
            <a:r>
              <a:rPr lang="de-DE" dirty="0" err="1">
                <a:solidFill>
                  <a:sysClr val="windowText" lastClr="000000"/>
                </a:solidFill>
              </a:rPr>
              <a:t>Zurstraße</a:t>
            </a:r>
            <a:r>
              <a:rPr lang="de-DE" dirty="0">
                <a:solidFill>
                  <a:sysClr val="windowText" lastClr="000000"/>
                </a:solidFill>
              </a:rPr>
              <a:t>“</a:t>
            </a: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r>
              <a:rPr lang="de-DE" dirty="0">
                <a:solidFill>
                  <a:sysClr val="windowText" lastClr="000000"/>
                </a:solidFill>
              </a:rPr>
              <a:t>2017 aktuell 37 aktive Sänger</a:t>
            </a:r>
          </a:p>
          <a:p>
            <a:pPr marL="0" indent="0">
              <a:buNone/>
            </a:pPr>
            <a:endParaRPr lang="de-DE" dirty="0">
              <a:solidFill>
                <a:sysClr val="windowText" lastClr="000000"/>
              </a:solidFill>
            </a:endParaRPr>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1200"/>
            <a:ext cx="864096" cy="4464000"/>
          </a:xfrm>
          <a:prstGeom prst="rect">
            <a:avLst/>
          </a:prstGeom>
          <a:solidFill>
            <a:schemeClr val="bg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MGV </a:t>
            </a:r>
            <a:r>
              <a:rPr kumimoji="0" lang="de-DE" sz="32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Bergeshöh</a:t>
            </a:r>
            <a:endParaRPr kumimoji="0" lang="de-DE"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3074" name="Picture 2" descr="C:\Users\Rüdiger\EIGENE\DoGeWa\Logos und Vorlagen\Logo_MGV_Bergeshoeh.jpg"/>
          <p:cNvPicPr>
            <a:picLocks noChangeAspect="1" noChangeArrowheads="1"/>
          </p:cNvPicPr>
          <p:nvPr/>
        </p:nvPicPr>
        <p:blipFill>
          <a:blip r:embed="rId2" cstate="print"/>
          <a:srcRect/>
          <a:stretch>
            <a:fillRect/>
          </a:stretch>
        </p:blipFill>
        <p:spPr bwMode="auto">
          <a:xfrm>
            <a:off x="144000" y="151201"/>
            <a:ext cx="1080000" cy="1450067"/>
          </a:xfrm>
          <a:prstGeom prst="rect">
            <a:avLst/>
          </a:prstGeom>
          <a:noFill/>
        </p:spPr>
      </p:pic>
      <p:pic>
        <p:nvPicPr>
          <p:cNvPr id="3075" name="Picture 3" descr="C:\Users\Rüdiger\EIGENE\MGV\Bilder\MGV Bergeshöh chor.jpg"/>
          <p:cNvPicPr>
            <a:picLocks noChangeAspect="1" noChangeArrowheads="1"/>
          </p:cNvPicPr>
          <p:nvPr/>
        </p:nvPicPr>
        <p:blipFill>
          <a:blip r:embed="rId3" cstate="print"/>
          <a:srcRect/>
          <a:stretch>
            <a:fillRect/>
          </a:stretch>
        </p:blipFill>
        <p:spPr bwMode="auto">
          <a:xfrm>
            <a:off x="1403648" y="2636912"/>
            <a:ext cx="5446194" cy="2376264"/>
          </a:xfrm>
          <a:prstGeom prst="rect">
            <a:avLst/>
          </a:prstGeom>
          <a:noFill/>
        </p:spPr>
      </p:pic>
    </p:spTree>
    <p:extLst>
      <p:ext uri="{BB962C8B-B14F-4D97-AF65-F5344CB8AC3E}">
        <p14:creationId xmlns:p14="http://schemas.microsoft.com/office/powerpoint/2010/main" val="31607953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bg1">
                <a:lumMod val="75000"/>
                <a:lumOff val="25000"/>
              </a:schemeClr>
            </a:gs>
            <a:gs pos="74000">
              <a:srgbClr val="00B0F0"/>
            </a:gs>
            <a:gs pos="25000">
              <a:srgbClr val="00B0F0"/>
            </a:gs>
            <a:gs pos="84000">
              <a:schemeClr val="tx2">
                <a:lumMod val="90000"/>
                <a:alpha val="60000"/>
              </a:schemeClr>
            </a:gs>
            <a:gs pos="95000">
              <a:schemeClr val="tx1">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Veranstaltungen</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8800"/>
            <a:ext cx="6696000" cy="4950073"/>
          </a:xfrm>
        </p:spPr>
        <p:txBody>
          <a:bodyPr/>
          <a:lstStyle/>
          <a:p>
            <a:pPr>
              <a:lnSpc>
                <a:spcPct val="100000"/>
              </a:lnSpc>
              <a:spcBef>
                <a:spcPts val="200"/>
              </a:spcBef>
            </a:pPr>
            <a:r>
              <a:rPr lang="de-DE" dirty="0">
                <a:solidFill>
                  <a:sysClr val="windowText" lastClr="000000"/>
                </a:solidFill>
              </a:rPr>
              <a:t>Im Januar eines jeden Jahres führt der MGV mit den Sängern ein Seminar durch</a:t>
            </a:r>
          </a:p>
          <a:p>
            <a:pPr>
              <a:lnSpc>
                <a:spcPct val="100000"/>
              </a:lnSpc>
              <a:spcBef>
                <a:spcPts val="200"/>
              </a:spcBef>
            </a:pPr>
            <a:r>
              <a:rPr lang="de-DE" dirty="0">
                <a:solidFill>
                  <a:sysClr val="windowText" lastClr="000000"/>
                </a:solidFill>
              </a:rPr>
              <a:t>Der „Musikalische Sonntag“ im September gehört seit Jahren zum festen Programm des MGV</a:t>
            </a:r>
          </a:p>
          <a:p>
            <a:r>
              <a:rPr lang="de-DE" dirty="0">
                <a:solidFill>
                  <a:sysClr val="windowText" lastClr="000000"/>
                </a:solidFill>
              </a:rPr>
              <a:t>Wöchentliche Proben</a:t>
            </a:r>
          </a:p>
          <a:p>
            <a:r>
              <a:rPr lang="de-DE" dirty="0">
                <a:solidFill>
                  <a:sysClr val="windowText" lastClr="000000"/>
                </a:solidFill>
              </a:rPr>
              <a:t>Singen auf Konzerten und Veranstaltungen wie Weihnachtsmarkt und Sommerfest  </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1200"/>
            <a:ext cx="864096" cy="4464000"/>
          </a:xfrm>
          <a:prstGeom prst="rect">
            <a:avLst/>
          </a:prstGeom>
          <a:solidFill>
            <a:schemeClr val="bg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MGV </a:t>
            </a:r>
            <a:r>
              <a:rPr kumimoji="0" lang="de-DE" sz="32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Bergeshöh</a:t>
            </a:r>
            <a:endParaRPr kumimoji="0" lang="de-DE"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3074" name="Picture 2" descr="C:\Users\Rüdiger\EIGENE\DoGeWa\Logos und Vorlagen\Logo_MGV_Bergeshoeh.jpg"/>
          <p:cNvPicPr>
            <a:picLocks noChangeAspect="1" noChangeArrowheads="1"/>
          </p:cNvPicPr>
          <p:nvPr/>
        </p:nvPicPr>
        <p:blipFill>
          <a:blip r:embed="rId2" cstate="print"/>
          <a:srcRect/>
          <a:stretch>
            <a:fillRect/>
          </a:stretch>
        </p:blipFill>
        <p:spPr bwMode="auto">
          <a:xfrm>
            <a:off x="144000" y="151200"/>
            <a:ext cx="1080546" cy="1450800"/>
          </a:xfrm>
          <a:prstGeom prst="rect">
            <a:avLst/>
          </a:prstGeom>
          <a:noFill/>
        </p:spPr>
      </p:pic>
    </p:spTree>
    <p:extLst>
      <p:ext uri="{BB962C8B-B14F-4D97-AF65-F5344CB8AC3E}">
        <p14:creationId xmlns:p14="http://schemas.microsoft.com/office/powerpoint/2010/main" val="71874079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bg1">
                <a:lumMod val="75000"/>
                <a:lumOff val="25000"/>
              </a:schemeClr>
            </a:gs>
            <a:gs pos="74000">
              <a:srgbClr val="00B0F0"/>
            </a:gs>
            <a:gs pos="25000">
              <a:srgbClr val="00B0F0"/>
            </a:gs>
            <a:gs pos="84000">
              <a:schemeClr val="tx2">
                <a:lumMod val="90000"/>
                <a:alpha val="60000"/>
              </a:schemeClr>
            </a:gs>
            <a:gs pos="95000">
              <a:schemeClr val="tx1">
                <a:lumMod val="50000"/>
              </a:schemeClr>
            </a:gs>
          </a:gsLst>
          <a:lin ang="2700000" scaled="1"/>
          <a:tileRect/>
        </a:gra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8800"/>
            <a:ext cx="6696000" cy="4473133"/>
          </a:xfrm>
        </p:spPr>
        <p:txBody>
          <a:bodyPr/>
          <a:lstStyle/>
          <a:p>
            <a:pPr marL="0" indent="0">
              <a:lnSpc>
                <a:spcPct val="100000"/>
              </a:lnSpc>
              <a:spcBef>
                <a:spcPts val="200"/>
              </a:spcBef>
              <a:buNone/>
            </a:pPr>
            <a:endParaRPr lang="de-DE" dirty="0">
              <a:solidFill>
                <a:sysClr val="windowText" lastClr="000000"/>
              </a:solidFill>
            </a:endParaRPr>
          </a:p>
          <a:p>
            <a:pPr>
              <a:lnSpc>
                <a:spcPct val="100000"/>
              </a:lnSpc>
              <a:spcBef>
                <a:spcPts val="200"/>
              </a:spcBef>
            </a:pPr>
            <a:r>
              <a:rPr lang="de-DE" dirty="0">
                <a:solidFill>
                  <a:sysClr val="windowText" lastClr="000000"/>
                </a:solidFill>
              </a:rPr>
              <a:t>Anschaffung eines Notenschranks</a:t>
            </a:r>
          </a:p>
          <a:p>
            <a:r>
              <a:rPr lang="de-DE" dirty="0">
                <a:solidFill>
                  <a:sysClr val="windowText" lastClr="000000"/>
                </a:solidFill>
              </a:rPr>
              <a:t>Anschaffung einer Musikanlage</a:t>
            </a:r>
          </a:p>
          <a:p>
            <a:r>
              <a:rPr lang="de-DE" dirty="0">
                <a:solidFill>
                  <a:sysClr val="windowText" lastClr="000000"/>
                </a:solidFill>
              </a:rPr>
              <a:t>Renovierung des WC Bereiches in der Mehrzweckhalle</a:t>
            </a:r>
          </a:p>
          <a:p>
            <a:r>
              <a:rPr lang="de-DE" dirty="0">
                <a:solidFill>
                  <a:sysClr val="windowText" lastClr="000000"/>
                </a:solidFill>
              </a:rPr>
              <a:t>Finanzielle Unterstützung und Widmung des Haltestellenhäuschens für die Schulkinder aus </a:t>
            </a:r>
            <a:r>
              <a:rPr lang="de-DE" dirty="0" err="1">
                <a:solidFill>
                  <a:sysClr val="windowText" lastClr="000000"/>
                </a:solidFill>
              </a:rPr>
              <a:t>Zurstraße</a:t>
            </a:r>
            <a:endParaRPr lang="de-DE" dirty="0">
              <a:solidFill>
                <a:sysClr val="windowText" lastClr="000000"/>
              </a:solidFill>
            </a:endParaRPr>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1200"/>
            <a:ext cx="864096" cy="4464000"/>
          </a:xfrm>
          <a:prstGeom prst="rect">
            <a:avLst/>
          </a:prstGeom>
          <a:solidFill>
            <a:schemeClr val="bg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MGV </a:t>
            </a:r>
            <a:r>
              <a:rPr kumimoji="0" lang="de-DE" sz="32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Bergeshöh</a:t>
            </a:r>
            <a:endParaRPr kumimoji="0" lang="de-DE"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3074" name="Picture 2" descr="C:\Users\Rüdiger\EIGENE\DoGeWa\Logos und Vorlagen\Logo_MGV_Bergeshoeh.jpg"/>
          <p:cNvPicPr>
            <a:picLocks noChangeAspect="1" noChangeArrowheads="1"/>
          </p:cNvPicPr>
          <p:nvPr/>
        </p:nvPicPr>
        <p:blipFill>
          <a:blip r:embed="rId2" cstate="print"/>
          <a:srcRect/>
          <a:stretch>
            <a:fillRect/>
          </a:stretch>
        </p:blipFill>
        <p:spPr bwMode="auto">
          <a:xfrm>
            <a:off x="144000" y="151200"/>
            <a:ext cx="1080546" cy="1450800"/>
          </a:xfrm>
          <a:prstGeom prst="rect">
            <a:avLst/>
          </a:prstGeom>
          <a:noFill/>
        </p:spPr>
      </p:pic>
      <p:sp>
        <p:nvSpPr>
          <p:cNvPr id="6" name="Titel 1">
            <a:extLst>
              <a:ext uri="{FF2B5EF4-FFF2-40B4-BE49-F238E27FC236}">
                <a16:creationId xmlns:a16="http://schemas.microsoft.com/office/drawing/2014/main" xmlns="" id="{3542FBA2-15B7-4B14-A154-4CA3ECC1DF07}"/>
              </a:ext>
            </a:extLst>
          </p:cNvPr>
          <p:cNvSpPr txBox="1">
            <a:spLocks/>
          </p:cNvSpPr>
          <p:nvPr/>
        </p:nvSpPr>
        <p:spPr>
          <a:xfrm>
            <a:off x="1187624" y="260648"/>
            <a:ext cx="7575376" cy="664797"/>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de-DE" sz="4800" b="0" i="0" u="none" strike="noStrike" kern="1200" cap="none" spc="-150" normalizeH="0" baseline="0" noProof="0" dirty="0">
                <a:ln w="3175">
                  <a:noFill/>
                </a:ln>
                <a:gradFill flip="none" rotWithShape="1">
                  <a:gsLst>
                    <a:gs pos="21000">
                      <a:schemeClr val="tx1">
                        <a:lumMod val="75000"/>
                      </a:schemeClr>
                    </a:gs>
                    <a:gs pos="88000">
                      <a:srgbClr val="000000">
                        <a:lumMod val="75000"/>
                        <a:lumOff val="25000"/>
                      </a:srgbClr>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abgeschlossene Projekte</a:t>
            </a:r>
          </a:p>
        </p:txBody>
      </p:sp>
    </p:spTree>
    <p:extLst>
      <p:ext uri="{BB962C8B-B14F-4D97-AF65-F5344CB8AC3E}">
        <p14:creationId xmlns:p14="http://schemas.microsoft.com/office/powerpoint/2010/main" val="196198466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bg1">
                <a:lumMod val="75000"/>
                <a:lumOff val="25000"/>
              </a:schemeClr>
            </a:gs>
            <a:gs pos="74000">
              <a:srgbClr val="00B0F0"/>
            </a:gs>
            <a:gs pos="25000">
              <a:srgbClr val="00B0F0"/>
            </a:gs>
            <a:gs pos="84000">
              <a:schemeClr val="tx2">
                <a:lumMod val="90000"/>
                <a:alpha val="60000"/>
              </a:schemeClr>
            </a:gs>
            <a:gs pos="95000">
              <a:schemeClr val="tx1">
                <a:lumMod val="50000"/>
              </a:schemeClr>
            </a:gs>
          </a:gsLst>
          <a:lin ang="2700000" scaled="1"/>
          <a:tileRect/>
        </a:gra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8800"/>
            <a:ext cx="6696000" cy="4473133"/>
          </a:xfrm>
        </p:spPr>
        <p:txBody>
          <a:bodyPr/>
          <a:lstStyle/>
          <a:p>
            <a:pPr marL="0" indent="0">
              <a:lnSpc>
                <a:spcPct val="100000"/>
              </a:lnSpc>
              <a:spcBef>
                <a:spcPts val="200"/>
              </a:spcBef>
              <a:buNone/>
            </a:pPr>
            <a:endParaRPr lang="de-DE" dirty="0"/>
          </a:p>
          <a:p>
            <a:pPr>
              <a:lnSpc>
                <a:spcPct val="100000"/>
              </a:lnSpc>
              <a:spcBef>
                <a:spcPts val="200"/>
              </a:spcBef>
            </a:pPr>
            <a:r>
              <a:rPr lang="de-DE" dirty="0">
                <a:solidFill>
                  <a:sysClr val="windowText" lastClr="000000"/>
                </a:solidFill>
              </a:rPr>
              <a:t>Anschaffung  von „Vereinsjacken“ mit Aufdruck</a:t>
            </a:r>
          </a:p>
          <a:p>
            <a:pPr>
              <a:lnSpc>
                <a:spcPct val="100000"/>
              </a:lnSpc>
              <a:spcBef>
                <a:spcPts val="200"/>
              </a:spcBef>
            </a:pPr>
            <a:r>
              <a:rPr lang="de-DE" dirty="0">
                <a:solidFill>
                  <a:sysClr val="windowText" lastClr="000000"/>
                </a:solidFill>
              </a:rPr>
              <a:t>Planung und Durchführung eines Weihnachtskonzertes in 2018</a:t>
            </a:r>
          </a:p>
          <a:p>
            <a:r>
              <a:rPr lang="de-DE" dirty="0">
                <a:solidFill>
                  <a:sysClr val="windowText" lastClr="000000"/>
                </a:solidFill>
              </a:rPr>
              <a:t>Renovierung des Küchenbereichs in der Mehrzweckhalle</a:t>
            </a:r>
          </a:p>
          <a:p>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1200"/>
            <a:ext cx="864096" cy="4464000"/>
          </a:xfrm>
          <a:prstGeom prst="rect">
            <a:avLst/>
          </a:prstGeom>
          <a:solidFill>
            <a:schemeClr val="bg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MGV </a:t>
            </a:r>
            <a:r>
              <a:rPr kumimoji="0" lang="de-DE" sz="32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Bergeshöh</a:t>
            </a:r>
            <a:endParaRPr kumimoji="0" lang="de-DE"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3074" name="Picture 2" descr="C:\Users\Rüdiger\EIGENE\DoGeWa\Logos und Vorlagen\Logo_MGV_Bergeshoeh.jpg"/>
          <p:cNvPicPr>
            <a:picLocks noChangeAspect="1" noChangeArrowheads="1"/>
          </p:cNvPicPr>
          <p:nvPr/>
        </p:nvPicPr>
        <p:blipFill>
          <a:blip r:embed="rId2" cstate="print"/>
          <a:srcRect/>
          <a:stretch>
            <a:fillRect/>
          </a:stretch>
        </p:blipFill>
        <p:spPr bwMode="auto">
          <a:xfrm>
            <a:off x="144000" y="151200"/>
            <a:ext cx="1080546" cy="1450800"/>
          </a:xfrm>
          <a:prstGeom prst="rect">
            <a:avLst/>
          </a:prstGeom>
          <a:noFill/>
        </p:spPr>
      </p:pic>
      <p:sp>
        <p:nvSpPr>
          <p:cNvPr id="6" name="Titel 1">
            <a:extLst>
              <a:ext uri="{FF2B5EF4-FFF2-40B4-BE49-F238E27FC236}">
                <a16:creationId xmlns:a16="http://schemas.microsoft.com/office/drawing/2014/main" xmlns="" id="{3542FBA2-15B7-4B14-A154-4CA3ECC1DF07}"/>
              </a:ext>
            </a:extLst>
          </p:cNvPr>
          <p:cNvSpPr txBox="1">
            <a:spLocks/>
          </p:cNvSpPr>
          <p:nvPr/>
        </p:nvSpPr>
        <p:spPr>
          <a:xfrm>
            <a:off x="1187624" y="260648"/>
            <a:ext cx="7575376" cy="664797"/>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de-DE" sz="4800" b="0" i="0" u="none" strike="noStrike" kern="1200" cap="none" spc="-150" normalizeH="0" baseline="0" noProof="0" dirty="0">
                <a:ln w="3175">
                  <a:noFill/>
                </a:ln>
                <a:gradFill flip="none" rotWithShape="1">
                  <a:gsLst>
                    <a:gs pos="21000">
                      <a:schemeClr val="tx1">
                        <a:lumMod val="75000"/>
                      </a:schemeClr>
                    </a:gs>
                    <a:gs pos="88000">
                      <a:srgbClr val="000000">
                        <a:lumMod val="75000"/>
                        <a:lumOff val="25000"/>
                      </a:srgbClr>
                    </a:gs>
                  </a:gsLst>
                  <a:lin ang="5400000" scaled="0"/>
                  <a:tileRect/>
                </a:gradFill>
                <a:effectLst>
                  <a:outerShdw blurRad="50800" dist="38100" dir="2700000" algn="tl" rotWithShape="0">
                    <a:prstClr val="black">
                      <a:alpha val="40000"/>
                    </a:prstClr>
                  </a:outerShdw>
                </a:effectLst>
                <a:uLnTx/>
                <a:uFillTx/>
                <a:latin typeface="Calibri"/>
                <a:ea typeface="+mn-ea"/>
                <a:cs typeface="Arial" charset="0"/>
              </a:rPr>
              <a:t>geplante Projekte</a:t>
            </a:r>
          </a:p>
        </p:txBody>
      </p:sp>
    </p:spTree>
    <p:extLst>
      <p:ext uri="{BB962C8B-B14F-4D97-AF65-F5344CB8AC3E}">
        <p14:creationId xmlns:p14="http://schemas.microsoft.com/office/powerpoint/2010/main" val="22568707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2BEB504-729F-4F17-BE8C-AD5C9DFDF768}"/>
              </a:ext>
            </a:extLst>
          </p:cNvPr>
          <p:cNvSpPr>
            <a:spLocks noGrp="1"/>
          </p:cNvSpPr>
          <p:nvPr>
            <p:ph type="title"/>
          </p:nvPr>
        </p:nvSpPr>
        <p:spPr>
          <a:xfrm>
            <a:off x="381000" y="230188"/>
            <a:ext cx="8382000" cy="664797"/>
          </a:xfrm>
        </p:spPr>
        <p:txBody>
          <a:bodyPr/>
          <a:lstStyle/>
          <a:p>
            <a:pPr algn="ctr"/>
            <a:r>
              <a:rPr lang="de-DE" dirty="0">
                <a:gradFill>
                  <a:gsLst>
                    <a:gs pos="21000">
                      <a:schemeClr val="tx1">
                        <a:lumMod val="75000"/>
                      </a:schemeClr>
                    </a:gs>
                    <a:gs pos="88000">
                      <a:schemeClr val="bg1">
                        <a:lumMod val="85000"/>
                        <a:lumOff val="15000"/>
                      </a:schemeClr>
                    </a:gs>
                  </a:gsLst>
                  <a:lin ang="5400000" scaled="0"/>
                </a:gradFill>
              </a:rPr>
              <a:t>Gliederung</a:t>
            </a:r>
          </a:p>
        </p:txBody>
      </p:sp>
      <p:sp>
        <p:nvSpPr>
          <p:cNvPr id="3" name="Inhaltsplatzhalter 2">
            <a:extLst>
              <a:ext uri="{FF2B5EF4-FFF2-40B4-BE49-F238E27FC236}">
                <a16:creationId xmlns:a16="http://schemas.microsoft.com/office/drawing/2014/main" xmlns="" id="{7F76AADC-6FA7-43DA-B939-A9FC3D57F8EB}"/>
              </a:ext>
            </a:extLst>
          </p:cNvPr>
          <p:cNvSpPr>
            <a:spLocks noGrp="1"/>
          </p:cNvSpPr>
          <p:nvPr>
            <p:ph idx="1"/>
          </p:nvPr>
        </p:nvSpPr>
        <p:spPr>
          <a:xfrm>
            <a:off x="467544" y="2852936"/>
            <a:ext cx="7575376" cy="1526572"/>
          </a:xfrm>
        </p:spPr>
        <p:txBody>
          <a:bodyPr/>
          <a:lstStyle/>
          <a:p>
            <a:pPr marL="0" indent="0">
              <a:buNone/>
            </a:pPr>
            <a:endParaRPr lang="de-DE" dirty="0"/>
          </a:p>
          <a:p>
            <a:endParaRPr lang="de-DE" dirty="0"/>
          </a:p>
          <a:p>
            <a:endParaRPr lang="de-DE" dirty="0"/>
          </a:p>
        </p:txBody>
      </p:sp>
      <p:sp>
        <p:nvSpPr>
          <p:cNvPr id="4" name="Inhaltsplatzhalter 2">
            <a:extLst>
              <a:ext uri="{FF2B5EF4-FFF2-40B4-BE49-F238E27FC236}">
                <a16:creationId xmlns:a16="http://schemas.microsoft.com/office/drawing/2014/main" xmlns="" id="{7F76AADC-6FA7-43DA-B939-A9FC3D57F8EB}"/>
              </a:ext>
            </a:extLst>
          </p:cNvPr>
          <p:cNvSpPr txBox="1">
            <a:spLocks/>
          </p:cNvSpPr>
          <p:nvPr/>
        </p:nvSpPr>
        <p:spPr>
          <a:xfrm>
            <a:off x="784312" y="1628800"/>
            <a:ext cx="7575376" cy="6727996"/>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spcAft>
                <a:spcPts val="1200"/>
              </a:spcAft>
              <a:buNone/>
            </a:pPr>
            <a:endParaRPr lang="de-DE" dirty="0">
              <a:solidFill>
                <a:schemeClr val="bg1"/>
              </a:solidFill>
            </a:endParaRPr>
          </a:p>
          <a:p>
            <a:pPr>
              <a:spcBef>
                <a:spcPts val="1200"/>
              </a:spcBef>
              <a:spcAft>
                <a:spcPts val="1200"/>
              </a:spcAft>
            </a:pPr>
            <a:r>
              <a:rPr lang="de-DE" dirty="0">
                <a:solidFill>
                  <a:schemeClr val="bg1"/>
                </a:solidFill>
              </a:rPr>
              <a:t>Landwirtschaftlicher Ortsverein</a:t>
            </a:r>
          </a:p>
          <a:p>
            <a:pPr>
              <a:spcBef>
                <a:spcPts val="1200"/>
              </a:spcBef>
              <a:spcAft>
                <a:spcPts val="1200"/>
              </a:spcAft>
            </a:pPr>
            <a:r>
              <a:rPr lang="de-DE" dirty="0" err="1">
                <a:solidFill>
                  <a:schemeClr val="bg1"/>
                </a:solidFill>
              </a:rPr>
              <a:t>Bethel.regional</a:t>
            </a:r>
            <a:endParaRPr lang="de-DE" dirty="0">
              <a:solidFill>
                <a:schemeClr val="bg1"/>
              </a:solidFill>
            </a:endParaRPr>
          </a:p>
          <a:p>
            <a:pPr>
              <a:spcBef>
                <a:spcPts val="1200"/>
              </a:spcBef>
              <a:spcAft>
                <a:spcPts val="1200"/>
              </a:spcAft>
            </a:pPr>
            <a:r>
              <a:rPr lang="de-DE" dirty="0">
                <a:solidFill>
                  <a:schemeClr val="bg1"/>
                </a:solidFill>
              </a:rPr>
              <a:t>Hegering</a:t>
            </a:r>
          </a:p>
          <a:p>
            <a:pPr>
              <a:spcBef>
                <a:spcPts val="1200"/>
              </a:spcBef>
              <a:spcAft>
                <a:spcPts val="1200"/>
              </a:spcAft>
            </a:pPr>
            <a:r>
              <a:rPr lang="de-DE" dirty="0">
                <a:solidFill>
                  <a:schemeClr val="bg1"/>
                </a:solidFill>
              </a:rPr>
              <a:t>Kirchengemeinde</a:t>
            </a:r>
          </a:p>
          <a:p>
            <a:pPr>
              <a:spcBef>
                <a:spcPts val="1200"/>
              </a:spcBef>
              <a:spcAft>
                <a:spcPts val="1200"/>
              </a:spcAft>
            </a:pPr>
            <a:r>
              <a:rPr lang="de-DE" dirty="0">
                <a:solidFill>
                  <a:schemeClr val="bg1"/>
                </a:solidFill>
              </a:rPr>
              <a:t>Kindergarten</a:t>
            </a:r>
          </a:p>
          <a:p>
            <a:pPr>
              <a:spcBef>
                <a:spcPts val="1200"/>
              </a:spcBef>
              <a:spcAft>
                <a:spcPts val="1200"/>
              </a:spcAft>
            </a:pPr>
            <a:r>
              <a:rPr lang="de-DE" dirty="0">
                <a:solidFill>
                  <a:schemeClr val="bg1"/>
                </a:solidFill>
              </a:rPr>
              <a:t>Friedhof</a:t>
            </a:r>
          </a:p>
          <a:p>
            <a:pPr marL="0" indent="0">
              <a:buFontTx/>
              <a:buNone/>
            </a:pPr>
            <a:endParaRPr lang="de-DE" dirty="0"/>
          </a:p>
          <a:p>
            <a:endParaRPr lang="de-DE" dirty="0"/>
          </a:p>
          <a:p>
            <a:endParaRPr lang="de-DE" dirty="0"/>
          </a:p>
        </p:txBody>
      </p:sp>
    </p:spTree>
    <p:extLst>
      <p:ext uri="{BB962C8B-B14F-4D97-AF65-F5344CB8AC3E}">
        <p14:creationId xmlns:p14="http://schemas.microsoft.com/office/powerpoint/2010/main" val="295092665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alpha val="62000"/>
              </a:schemeClr>
            </a:gs>
            <a:gs pos="80000">
              <a:srgbClr val="FF0000"/>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Geschichte</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Feuerwehr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9"/>
            <a:ext cx="864098" cy="125459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 name="Grafik 5">
            <a:extLst>
              <a:ext uri="{FF2B5EF4-FFF2-40B4-BE49-F238E27FC236}">
                <a16:creationId xmlns:a16="http://schemas.microsoft.com/office/drawing/2014/main" xmlns="" id="{E79A1A1C-8366-41BD-A216-D4955CEF149A}"/>
              </a:ext>
            </a:extLst>
          </p:cNvPr>
          <p:cNvPicPr>
            <a:picLocks noChangeAspect="1"/>
          </p:cNvPicPr>
          <p:nvPr/>
        </p:nvPicPr>
        <p:blipFill>
          <a:blip r:embed="rId2"/>
          <a:stretch>
            <a:fillRect/>
          </a:stretch>
        </p:blipFill>
        <p:spPr>
          <a:xfrm>
            <a:off x="165448" y="208836"/>
            <a:ext cx="936104" cy="1297302"/>
          </a:xfrm>
          <a:prstGeom prst="rect">
            <a:avLst/>
          </a:prstGeom>
        </p:spPr>
      </p:pic>
      <p:sp>
        <p:nvSpPr>
          <p:cNvPr id="9" name="Inhaltsplatzhalter 2">
            <a:extLst>
              <a:ext uri="{FF2B5EF4-FFF2-40B4-BE49-F238E27FC236}">
                <a16:creationId xmlns:a16="http://schemas.microsoft.com/office/drawing/2014/main" xmlns="" id="{2C1074C2-D9D5-4178-A1B4-04660AAB793D}"/>
              </a:ext>
            </a:extLst>
          </p:cNvPr>
          <p:cNvSpPr txBox="1">
            <a:spLocks/>
          </p:cNvSpPr>
          <p:nvPr/>
        </p:nvSpPr>
        <p:spPr>
          <a:xfrm>
            <a:off x="1626939" y="1559783"/>
            <a:ext cx="6696745" cy="4475071"/>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endParaRPr lang="de-DE" u="sng" dirty="0"/>
          </a:p>
          <a:p>
            <a:pPr>
              <a:lnSpc>
                <a:spcPct val="100000"/>
              </a:lnSpc>
              <a:spcBef>
                <a:spcPts val="200"/>
              </a:spcBef>
            </a:pPr>
            <a:r>
              <a:rPr lang="de-DE" sz="2800" dirty="0">
                <a:solidFill>
                  <a:schemeClr val="bg1"/>
                </a:solidFill>
              </a:rPr>
              <a:t>1940 Gründung der freiwilligen Feuerwehr in Zurstraße</a:t>
            </a:r>
          </a:p>
          <a:p>
            <a:pPr>
              <a:lnSpc>
                <a:spcPct val="100000"/>
              </a:lnSpc>
              <a:spcBef>
                <a:spcPts val="200"/>
              </a:spcBef>
            </a:pPr>
            <a:endParaRPr lang="de-DE" sz="2800" dirty="0">
              <a:solidFill>
                <a:schemeClr val="bg1"/>
              </a:solidFill>
            </a:endParaRPr>
          </a:p>
          <a:p>
            <a:pPr>
              <a:lnSpc>
                <a:spcPct val="100000"/>
              </a:lnSpc>
              <a:spcBef>
                <a:spcPts val="200"/>
              </a:spcBef>
            </a:pPr>
            <a:endParaRPr lang="de-DE" sz="2800" dirty="0">
              <a:solidFill>
                <a:schemeClr val="bg1"/>
              </a:solidFill>
            </a:endParaRPr>
          </a:p>
          <a:p>
            <a:pPr>
              <a:lnSpc>
                <a:spcPct val="100000"/>
              </a:lnSpc>
              <a:spcBef>
                <a:spcPts val="200"/>
              </a:spcBef>
            </a:pPr>
            <a:endParaRPr lang="de-DE" sz="2800" dirty="0">
              <a:solidFill>
                <a:schemeClr val="bg1"/>
              </a:solidFill>
            </a:endParaRPr>
          </a:p>
          <a:p>
            <a:pPr>
              <a:lnSpc>
                <a:spcPct val="100000"/>
              </a:lnSpc>
              <a:spcBef>
                <a:spcPts val="200"/>
              </a:spcBef>
            </a:pPr>
            <a:endParaRPr lang="de-DE" sz="2800" dirty="0">
              <a:solidFill>
                <a:schemeClr val="bg1"/>
              </a:solidFill>
            </a:endParaRPr>
          </a:p>
          <a:p>
            <a:pPr>
              <a:lnSpc>
                <a:spcPct val="100000"/>
              </a:lnSpc>
              <a:spcBef>
                <a:spcPts val="200"/>
              </a:spcBef>
            </a:pPr>
            <a:r>
              <a:rPr lang="de-DE" sz="2800" dirty="0">
                <a:solidFill>
                  <a:schemeClr val="bg1"/>
                </a:solidFill>
              </a:rPr>
              <a:t>1826 erstmalige Erwähnung des historischen Spritzenhauses im Ortsteil Waldbauer</a:t>
            </a:r>
          </a:p>
        </p:txBody>
      </p:sp>
      <p:pic>
        <p:nvPicPr>
          <p:cNvPr id="8" name="Grafik 7">
            <a:extLst>
              <a:ext uri="{FF2B5EF4-FFF2-40B4-BE49-F238E27FC236}">
                <a16:creationId xmlns:a16="http://schemas.microsoft.com/office/drawing/2014/main" xmlns="" id="{FD58114D-0D62-4FD6-9D00-AC0F61BA6F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2780928"/>
            <a:ext cx="3096344" cy="1741694"/>
          </a:xfrm>
          <a:prstGeom prst="rect">
            <a:avLst/>
          </a:prstGeom>
        </p:spPr>
      </p:pic>
    </p:spTree>
    <p:extLst>
      <p:ext uri="{BB962C8B-B14F-4D97-AF65-F5344CB8AC3E}">
        <p14:creationId xmlns:p14="http://schemas.microsoft.com/office/powerpoint/2010/main" val="220597933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alpha val="62000"/>
              </a:schemeClr>
            </a:gs>
            <a:gs pos="80000">
              <a:srgbClr val="FF0000"/>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Geschichte</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Feuerwehr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9"/>
            <a:ext cx="864098" cy="125459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 name="Grafik 5">
            <a:extLst>
              <a:ext uri="{FF2B5EF4-FFF2-40B4-BE49-F238E27FC236}">
                <a16:creationId xmlns:a16="http://schemas.microsoft.com/office/drawing/2014/main" xmlns="" id="{E79A1A1C-8366-41BD-A216-D4955CEF149A}"/>
              </a:ext>
            </a:extLst>
          </p:cNvPr>
          <p:cNvPicPr>
            <a:picLocks noChangeAspect="1"/>
          </p:cNvPicPr>
          <p:nvPr/>
        </p:nvPicPr>
        <p:blipFill>
          <a:blip r:embed="rId2"/>
          <a:stretch>
            <a:fillRect/>
          </a:stretch>
        </p:blipFill>
        <p:spPr>
          <a:xfrm>
            <a:off x="165448" y="208836"/>
            <a:ext cx="936104" cy="1297302"/>
          </a:xfrm>
          <a:prstGeom prst="rect">
            <a:avLst/>
          </a:prstGeom>
        </p:spPr>
      </p:pic>
      <p:sp>
        <p:nvSpPr>
          <p:cNvPr id="9" name="Inhaltsplatzhalter 2">
            <a:extLst>
              <a:ext uri="{FF2B5EF4-FFF2-40B4-BE49-F238E27FC236}">
                <a16:creationId xmlns:a16="http://schemas.microsoft.com/office/drawing/2014/main" xmlns="" id="{2C1074C2-D9D5-4178-A1B4-04660AAB793D}"/>
              </a:ext>
            </a:extLst>
          </p:cNvPr>
          <p:cNvSpPr txBox="1">
            <a:spLocks/>
          </p:cNvSpPr>
          <p:nvPr/>
        </p:nvSpPr>
        <p:spPr>
          <a:xfrm>
            <a:off x="1626939" y="1559783"/>
            <a:ext cx="6696745" cy="4475071"/>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endParaRPr lang="de-DE" u="sng" dirty="0"/>
          </a:p>
          <a:p>
            <a:pPr>
              <a:lnSpc>
                <a:spcPct val="150000"/>
              </a:lnSpc>
              <a:spcBef>
                <a:spcPts val="200"/>
              </a:spcBef>
            </a:pPr>
            <a:endParaRPr lang="de-DE" sz="2800" dirty="0">
              <a:solidFill>
                <a:schemeClr val="bg1"/>
              </a:solidFill>
            </a:endParaRPr>
          </a:p>
          <a:p>
            <a:pPr>
              <a:lnSpc>
                <a:spcPct val="150000"/>
              </a:lnSpc>
              <a:spcBef>
                <a:spcPts val="200"/>
              </a:spcBef>
            </a:pPr>
            <a:endParaRPr lang="de-DE" sz="2800" dirty="0">
              <a:solidFill>
                <a:schemeClr val="bg1"/>
              </a:solidFill>
            </a:endParaRPr>
          </a:p>
          <a:p>
            <a:pPr>
              <a:lnSpc>
                <a:spcPct val="150000"/>
              </a:lnSpc>
              <a:spcBef>
                <a:spcPts val="200"/>
              </a:spcBef>
            </a:pPr>
            <a:endParaRPr lang="de-DE" sz="2800" dirty="0">
              <a:solidFill>
                <a:schemeClr val="bg1"/>
              </a:solidFill>
            </a:endParaRPr>
          </a:p>
          <a:p>
            <a:pPr>
              <a:lnSpc>
                <a:spcPct val="150000"/>
              </a:lnSpc>
              <a:spcBef>
                <a:spcPts val="200"/>
              </a:spcBef>
            </a:pPr>
            <a:endParaRPr lang="de-DE" sz="2800" dirty="0">
              <a:solidFill>
                <a:schemeClr val="bg1"/>
              </a:solidFill>
            </a:endParaRPr>
          </a:p>
          <a:p>
            <a:pPr>
              <a:lnSpc>
                <a:spcPct val="150000"/>
              </a:lnSpc>
              <a:spcBef>
                <a:spcPts val="200"/>
              </a:spcBef>
            </a:pPr>
            <a:r>
              <a:rPr lang="de-DE" sz="2800" dirty="0">
                <a:solidFill>
                  <a:schemeClr val="bg1"/>
                </a:solidFill>
              </a:rPr>
              <a:t>33 aktive Mitglieder</a:t>
            </a:r>
          </a:p>
          <a:p>
            <a:pPr>
              <a:lnSpc>
                <a:spcPct val="150000"/>
              </a:lnSpc>
              <a:spcBef>
                <a:spcPts val="200"/>
              </a:spcBef>
            </a:pPr>
            <a:r>
              <a:rPr lang="de-DE" sz="2800" dirty="0">
                <a:solidFill>
                  <a:schemeClr val="bg1"/>
                </a:solidFill>
              </a:rPr>
              <a:t>11 Mitglieder der Ehrenabteilung</a:t>
            </a:r>
          </a:p>
        </p:txBody>
      </p:sp>
      <p:pic>
        <p:nvPicPr>
          <p:cNvPr id="10" name="Grafik 9">
            <a:extLst>
              <a:ext uri="{FF2B5EF4-FFF2-40B4-BE49-F238E27FC236}">
                <a16:creationId xmlns:a16="http://schemas.microsoft.com/office/drawing/2014/main" xmlns="" id="{90C55AFC-5AF3-4F22-8E3D-8BD1BC248F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8744" y="1559783"/>
            <a:ext cx="3769520" cy="2827140"/>
          </a:xfrm>
          <a:prstGeom prst="rect">
            <a:avLst/>
          </a:prstGeom>
        </p:spPr>
      </p:pic>
    </p:spTree>
    <p:extLst>
      <p:ext uri="{BB962C8B-B14F-4D97-AF65-F5344CB8AC3E}">
        <p14:creationId xmlns:p14="http://schemas.microsoft.com/office/powerpoint/2010/main" val="272117048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alpha val="62000"/>
              </a:schemeClr>
            </a:gs>
            <a:gs pos="80000">
              <a:srgbClr val="FF0000"/>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Veranstaltungen</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Feuerwehr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9"/>
            <a:ext cx="864098" cy="125459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 name="Grafik 5">
            <a:extLst>
              <a:ext uri="{FF2B5EF4-FFF2-40B4-BE49-F238E27FC236}">
                <a16:creationId xmlns:a16="http://schemas.microsoft.com/office/drawing/2014/main" xmlns="" id="{E79A1A1C-8366-41BD-A216-D4955CEF149A}"/>
              </a:ext>
            </a:extLst>
          </p:cNvPr>
          <p:cNvPicPr>
            <a:picLocks noChangeAspect="1"/>
          </p:cNvPicPr>
          <p:nvPr/>
        </p:nvPicPr>
        <p:blipFill>
          <a:blip r:embed="rId2"/>
          <a:stretch>
            <a:fillRect/>
          </a:stretch>
        </p:blipFill>
        <p:spPr>
          <a:xfrm>
            <a:off x="165448" y="208836"/>
            <a:ext cx="936104" cy="1297302"/>
          </a:xfrm>
          <a:prstGeom prst="rect">
            <a:avLst/>
          </a:prstGeom>
        </p:spPr>
      </p:pic>
      <p:sp>
        <p:nvSpPr>
          <p:cNvPr id="9" name="Inhaltsplatzhalter 2">
            <a:extLst>
              <a:ext uri="{FF2B5EF4-FFF2-40B4-BE49-F238E27FC236}">
                <a16:creationId xmlns:a16="http://schemas.microsoft.com/office/drawing/2014/main" xmlns="" id="{2C1074C2-D9D5-4178-A1B4-04660AAB793D}"/>
              </a:ext>
            </a:extLst>
          </p:cNvPr>
          <p:cNvSpPr txBox="1">
            <a:spLocks/>
          </p:cNvSpPr>
          <p:nvPr/>
        </p:nvSpPr>
        <p:spPr>
          <a:xfrm>
            <a:off x="1626939" y="1559783"/>
            <a:ext cx="6696745" cy="334142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endParaRPr lang="de-DE" u="sng" dirty="0"/>
          </a:p>
          <a:p>
            <a:pPr>
              <a:lnSpc>
                <a:spcPct val="100000"/>
              </a:lnSpc>
              <a:spcBef>
                <a:spcPts val="200"/>
              </a:spcBef>
            </a:pPr>
            <a:r>
              <a:rPr lang="de-DE" dirty="0">
                <a:solidFill>
                  <a:schemeClr val="bg1"/>
                </a:solidFill>
              </a:rPr>
              <a:t>traditionelles Feuerwehrfest an jedem 3. Wochenende im August</a:t>
            </a:r>
          </a:p>
          <a:p>
            <a:pPr marL="0" indent="0">
              <a:lnSpc>
                <a:spcPct val="100000"/>
              </a:lnSpc>
              <a:spcBef>
                <a:spcPts val="200"/>
              </a:spcBef>
              <a:buNone/>
            </a:pPr>
            <a:endParaRPr lang="de-DE" dirty="0">
              <a:solidFill>
                <a:schemeClr val="bg1"/>
              </a:solidFill>
            </a:endParaRPr>
          </a:p>
          <a:p>
            <a:pPr lvl="1">
              <a:lnSpc>
                <a:spcPct val="100000"/>
              </a:lnSpc>
              <a:spcBef>
                <a:spcPts val="200"/>
              </a:spcBef>
            </a:pPr>
            <a:r>
              <a:rPr lang="de-DE" dirty="0">
                <a:solidFill>
                  <a:schemeClr val="bg1"/>
                </a:solidFill>
              </a:rPr>
              <a:t>seit den 70er Jahren</a:t>
            </a:r>
          </a:p>
          <a:p>
            <a:pPr lvl="1">
              <a:lnSpc>
                <a:spcPct val="100000"/>
              </a:lnSpc>
              <a:spcBef>
                <a:spcPts val="200"/>
              </a:spcBef>
            </a:pPr>
            <a:r>
              <a:rPr lang="de-DE" dirty="0">
                <a:solidFill>
                  <a:schemeClr val="bg1"/>
                </a:solidFill>
              </a:rPr>
              <a:t>Einnahmequelle für den Förderverein</a:t>
            </a:r>
          </a:p>
          <a:p>
            <a:pPr lvl="1">
              <a:lnSpc>
                <a:spcPct val="100000"/>
              </a:lnSpc>
              <a:spcBef>
                <a:spcPts val="200"/>
              </a:spcBef>
            </a:pPr>
            <a:r>
              <a:rPr lang="de-DE" dirty="0">
                <a:solidFill>
                  <a:schemeClr val="bg1"/>
                </a:solidFill>
              </a:rPr>
              <a:t>Kultur- und Kontaktgestaltung </a:t>
            </a:r>
          </a:p>
        </p:txBody>
      </p:sp>
    </p:spTree>
    <p:extLst>
      <p:ext uri="{BB962C8B-B14F-4D97-AF65-F5344CB8AC3E}">
        <p14:creationId xmlns:p14="http://schemas.microsoft.com/office/powerpoint/2010/main" val="184281138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alpha val="62000"/>
              </a:schemeClr>
            </a:gs>
            <a:gs pos="80000">
              <a:srgbClr val="FF0000"/>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Veranstaltungen</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Feuerwehr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9"/>
            <a:ext cx="864098" cy="125459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 name="Grafik 5">
            <a:extLst>
              <a:ext uri="{FF2B5EF4-FFF2-40B4-BE49-F238E27FC236}">
                <a16:creationId xmlns:a16="http://schemas.microsoft.com/office/drawing/2014/main" xmlns="" id="{E79A1A1C-8366-41BD-A216-D4955CEF149A}"/>
              </a:ext>
            </a:extLst>
          </p:cNvPr>
          <p:cNvPicPr>
            <a:picLocks noChangeAspect="1"/>
          </p:cNvPicPr>
          <p:nvPr/>
        </p:nvPicPr>
        <p:blipFill>
          <a:blip r:embed="rId2"/>
          <a:stretch>
            <a:fillRect/>
          </a:stretch>
        </p:blipFill>
        <p:spPr>
          <a:xfrm>
            <a:off x="165448" y="208836"/>
            <a:ext cx="936104" cy="1297302"/>
          </a:xfrm>
          <a:prstGeom prst="rect">
            <a:avLst/>
          </a:prstGeom>
        </p:spPr>
      </p:pic>
      <p:sp>
        <p:nvSpPr>
          <p:cNvPr id="9" name="Inhaltsplatzhalter 2">
            <a:extLst>
              <a:ext uri="{FF2B5EF4-FFF2-40B4-BE49-F238E27FC236}">
                <a16:creationId xmlns:a16="http://schemas.microsoft.com/office/drawing/2014/main" xmlns="" id="{2C1074C2-D9D5-4178-A1B4-04660AAB793D}"/>
              </a:ext>
            </a:extLst>
          </p:cNvPr>
          <p:cNvSpPr txBox="1">
            <a:spLocks/>
          </p:cNvSpPr>
          <p:nvPr/>
        </p:nvSpPr>
        <p:spPr>
          <a:xfrm>
            <a:off x="1626939" y="1559783"/>
            <a:ext cx="6977509" cy="4218591"/>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endParaRPr lang="de-DE" u="sng" dirty="0"/>
          </a:p>
          <a:p>
            <a:pPr>
              <a:lnSpc>
                <a:spcPct val="100000"/>
              </a:lnSpc>
              <a:spcBef>
                <a:spcPts val="200"/>
              </a:spcBef>
            </a:pPr>
            <a:r>
              <a:rPr lang="de-DE" dirty="0" err="1">
                <a:solidFill>
                  <a:schemeClr val="bg1"/>
                </a:solidFill>
              </a:rPr>
              <a:t>Abbäumen</a:t>
            </a:r>
            <a:endParaRPr lang="de-DE" dirty="0">
              <a:solidFill>
                <a:schemeClr val="bg1"/>
              </a:solidFill>
            </a:endParaRPr>
          </a:p>
          <a:p>
            <a:pPr marL="0" indent="0">
              <a:lnSpc>
                <a:spcPct val="100000"/>
              </a:lnSpc>
              <a:spcBef>
                <a:spcPts val="200"/>
              </a:spcBef>
              <a:buNone/>
            </a:pPr>
            <a:endParaRPr lang="de-DE" dirty="0">
              <a:solidFill>
                <a:schemeClr val="bg1"/>
              </a:solidFill>
            </a:endParaRPr>
          </a:p>
          <a:p>
            <a:pPr lvl="1">
              <a:lnSpc>
                <a:spcPct val="100000"/>
              </a:lnSpc>
              <a:spcBef>
                <a:spcPts val="200"/>
              </a:spcBef>
            </a:pPr>
            <a:r>
              <a:rPr lang="de-DE" dirty="0">
                <a:solidFill>
                  <a:schemeClr val="bg1"/>
                </a:solidFill>
              </a:rPr>
              <a:t>Start und Begrüßung ins neue Jahr</a:t>
            </a:r>
          </a:p>
          <a:p>
            <a:pPr lvl="1">
              <a:lnSpc>
                <a:spcPct val="100000"/>
              </a:lnSpc>
              <a:spcBef>
                <a:spcPts val="200"/>
              </a:spcBef>
            </a:pPr>
            <a:r>
              <a:rPr lang="de-DE" dirty="0">
                <a:solidFill>
                  <a:schemeClr val="bg1"/>
                </a:solidFill>
              </a:rPr>
              <a:t>Gemütliches Beisammensein und</a:t>
            </a:r>
          </a:p>
          <a:p>
            <a:pPr marL="517525" lvl="1" indent="0">
              <a:lnSpc>
                <a:spcPct val="100000"/>
              </a:lnSpc>
              <a:spcBef>
                <a:spcPts val="200"/>
              </a:spcBef>
              <a:buNone/>
            </a:pPr>
            <a:r>
              <a:rPr lang="de-DE" dirty="0">
                <a:solidFill>
                  <a:schemeClr val="bg1"/>
                </a:solidFill>
              </a:rPr>
              <a:t>	Kontaktpflege zu den Bürgern des Dorfes</a:t>
            </a:r>
          </a:p>
          <a:p>
            <a:pPr lvl="1">
              <a:lnSpc>
                <a:spcPct val="100000"/>
              </a:lnSpc>
              <a:spcBef>
                <a:spcPts val="200"/>
              </a:spcBef>
            </a:pPr>
            <a:r>
              <a:rPr lang="de-DE" dirty="0">
                <a:solidFill>
                  <a:schemeClr val="bg1"/>
                </a:solidFill>
              </a:rPr>
              <a:t>Sammlung von Weihnachtsbäumen</a:t>
            </a:r>
          </a:p>
          <a:p>
            <a:pPr lvl="1">
              <a:lnSpc>
                <a:spcPct val="100000"/>
              </a:lnSpc>
              <a:spcBef>
                <a:spcPts val="200"/>
              </a:spcBef>
            </a:pPr>
            <a:r>
              <a:rPr lang="de-DE" dirty="0">
                <a:solidFill>
                  <a:schemeClr val="bg1"/>
                </a:solidFill>
              </a:rPr>
              <a:t>Lagerung der gesammelten Bäume bis</a:t>
            </a:r>
          </a:p>
          <a:p>
            <a:pPr marL="517525" lvl="1" indent="0">
              <a:lnSpc>
                <a:spcPct val="100000"/>
              </a:lnSpc>
              <a:spcBef>
                <a:spcPts val="200"/>
              </a:spcBef>
              <a:buNone/>
            </a:pPr>
            <a:r>
              <a:rPr lang="de-DE" dirty="0">
                <a:solidFill>
                  <a:schemeClr val="bg1"/>
                </a:solidFill>
              </a:rPr>
              <a:t>    zum Osterfeuer des SC Zurstraße</a:t>
            </a:r>
          </a:p>
        </p:txBody>
      </p:sp>
      <p:pic>
        <p:nvPicPr>
          <p:cNvPr id="7" name="Grafik 6">
            <a:extLst>
              <a:ext uri="{FF2B5EF4-FFF2-40B4-BE49-F238E27FC236}">
                <a16:creationId xmlns:a16="http://schemas.microsoft.com/office/drawing/2014/main" xmlns="" id="{385F9DD0-9B8A-4796-B906-0FC173F57686}"/>
              </a:ext>
            </a:extLst>
          </p:cNvPr>
          <p:cNvPicPr>
            <a:picLocks noChangeAspect="1"/>
          </p:cNvPicPr>
          <p:nvPr/>
        </p:nvPicPr>
        <p:blipFill>
          <a:blip r:embed="rId5"/>
          <a:stretch>
            <a:fillRect/>
          </a:stretch>
        </p:blipFill>
        <p:spPr>
          <a:xfrm>
            <a:off x="6228184" y="1340768"/>
            <a:ext cx="2016224" cy="1517961"/>
          </a:xfrm>
          <a:prstGeom prst="rect">
            <a:avLst/>
          </a:prstGeom>
        </p:spPr>
      </p:pic>
    </p:spTree>
    <p:extLst>
      <p:ext uri="{BB962C8B-B14F-4D97-AF65-F5344CB8AC3E}">
        <p14:creationId xmlns:p14="http://schemas.microsoft.com/office/powerpoint/2010/main" val="62569390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alpha val="62000"/>
              </a:schemeClr>
            </a:gs>
            <a:gs pos="80000">
              <a:srgbClr val="FF0000"/>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abgeschlossene Projekte</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Feuerwehr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9"/>
            <a:ext cx="864098" cy="125459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 name="Grafik 5">
            <a:extLst>
              <a:ext uri="{FF2B5EF4-FFF2-40B4-BE49-F238E27FC236}">
                <a16:creationId xmlns:a16="http://schemas.microsoft.com/office/drawing/2014/main" xmlns="" id="{E79A1A1C-8366-41BD-A216-D4955CEF149A}"/>
              </a:ext>
            </a:extLst>
          </p:cNvPr>
          <p:cNvPicPr>
            <a:picLocks noChangeAspect="1"/>
          </p:cNvPicPr>
          <p:nvPr/>
        </p:nvPicPr>
        <p:blipFill>
          <a:blip r:embed="rId2"/>
          <a:stretch>
            <a:fillRect/>
          </a:stretch>
        </p:blipFill>
        <p:spPr>
          <a:xfrm>
            <a:off x="165448" y="208836"/>
            <a:ext cx="936104" cy="1297302"/>
          </a:xfrm>
          <a:prstGeom prst="rect">
            <a:avLst/>
          </a:prstGeom>
        </p:spPr>
      </p:pic>
      <p:sp>
        <p:nvSpPr>
          <p:cNvPr id="9" name="Inhaltsplatzhalter 2">
            <a:extLst>
              <a:ext uri="{FF2B5EF4-FFF2-40B4-BE49-F238E27FC236}">
                <a16:creationId xmlns:a16="http://schemas.microsoft.com/office/drawing/2014/main" xmlns="" id="{2C1074C2-D9D5-4178-A1B4-04660AAB793D}"/>
              </a:ext>
            </a:extLst>
          </p:cNvPr>
          <p:cNvSpPr txBox="1">
            <a:spLocks/>
          </p:cNvSpPr>
          <p:nvPr/>
        </p:nvSpPr>
        <p:spPr>
          <a:xfrm>
            <a:off x="1626939" y="1559783"/>
            <a:ext cx="6977509" cy="4290405"/>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endParaRPr lang="de-DE" u="sng" dirty="0"/>
          </a:p>
          <a:p>
            <a:pPr>
              <a:lnSpc>
                <a:spcPct val="100000"/>
              </a:lnSpc>
              <a:spcBef>
                <a:spcPts val="200"/>
              </a:spcBef>
            </a:pPr>
            <a:r>
              <a:rPr lang="de-DE" dirty="0">
                <a:solidFill>
                  <a:schemeClr val="bg1"/>
                </a:solidFill>
              </a:rPr>
              <a:t>2004 bis 2006 Anbau des Gerätehauses mit Muskelhypothek</a:t>
            </a:r>
          </a:p>
          <a:p>
            <a:pPr lvl="1">
              <a:lnSpc>
                <a:spcPct val="100000"/>
              </a:lnSpc>
              <a:spcBef>
                <a:spcPts val="200"/>
              </a:spcBef>
            </a:pPr>
            <a:r>
              <a:rPr lang="de-DE" dirty="0">
                <a:solidFill>
                  <a:schemeClr val="bg1"/>
                </a:solidFill>
              </a:rPr>
              <a:t>Erfüllung des Brand-</a:t>
            </a:r>
          </a:p>
          <a:p>
            <a:pPr marL="517525" lvl="1" indent="0">
              <a:lnSpc>
                <a:spcPct val="100000"/>
              </a:lnSpc>
              <a:spcBef>
                <a:spcPts val="200"/>
              </a:spcBef>
              <a:buNone/>
            </a:pPr>
            <a:r>
              <a:rPr lang="de-DE" dirty="0">
                <a:solidFill>
                  <a:schemeClr val="bg1"/>
                </a:solidFill>
              </a:rPr>
              <a:t>     schutzbedarfsplanes</a:t>
            </a:r>
          </a:p>
          <a:p>
            <a:pPr marL="517525" lvl="1" indent="0">
              <a:lnSpc>
                <a:spcPct val="100000"/>
              </a:lnSpc>
              <a:spcBef>
                <a:spcPts val="200"/>
              </a:spcBef>
              <a:buNone/>
            </a:pPr>
            <a:endParaRPr lang="de-DE" dirty="0">
              <a:solidFill>
                <a:schemeClr val="bg1"/>
              </a:solidFill>
            </a:endParaRPr>
          </a:p>
          <a:p>
            <a:pPr>
              <a:lnSpc>
                <a:spcPct val="100000"/>
              </a:lnSpc>
              <a:spcBef>
                <a:spcPts val="200"/>
              </a:spcBef>
            </a:pPr>
            <a:r>
              <a:rPr lang="de-DE" dirty="0">
                <a:solidFill>
                  <a:schemeClr val="bg1"/>
                </a:solidFill>
              </a:rPr>
              <a:t>Anschaffung eines </a:t>
            </a:r>
            <a:r>
              <a:rPr lang="de-DE" dirty="0" err="1">
                <a:solidFill>
                  <a:schemeClr val="bg1"/>
                </a:solidFill>
              </a:rPr>
              <a:t>Beamers</a:t>
            </a:r>
            <a:r>
              <a:rPr lang="de-DE" dirty="0">
                <a:solidFill>
                  <a:schemeClr val="bg1"/>
                </a:solidFill>
              </a:rPr>
              <a:t> und Gestaltung des Schulungsbereiches</a:t>
            </a:r>
          </a:p>
          <a:p>
            <a:pPr lvl="1">
              <a:lnSpc>
                <a:spcPct val="100000"/>
              </a:lnSpc>
              <a:spcBef>
                <a:spcPts val="200"/>
              </a:spcBef>
            </a:pPr>
            <a:r>
              <a:rPr lang="de-DE" dirty="0">
                <a:solidFill>
                  <a:schemeClr val="bg1"/>
                </a:solidFill>
              </a:rPr>
              <a:t>Einsatz von neuen Medien für Schulungen</a:t>
            </a:r>
          </a:p>
        </p:txBody>
      </p:sp>
      <p:pic>
        <p:nvPicPr>
          <p:cNvPr id="8" name="Grafik 7">
            <a:extLst>
              <a:ext uri="{FF2B5EF4-FFF2-40B4-BE49-F238E27FC236}">
                <a16:creationId xmlns:a16="http://schemas.microsoft.com/office/drawing/2014/main" xmlns="" id="{6994B176-6EA0-4EC8-83E2-65C3F92B25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5760" y="2574784"/>
            <a:ext cx="2568688" cy="1718312"/>
          </a:xfrm>
          <a:prstGeom prst="rect">
            <a:avLst/>
          </a:prstGeom>
        </p:spPr>
      </p:pic>
    </p:spTree>
    <p:extLst>
      <p:ext uri="{BB962C8B-B14F-4D97-AF65-F5344CB8AC3E}">
        <p14:creationId xmlns:p14="http://schemas.microsoft.com/office/powerpoint/2010/main" val="109710990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alpha val="62000"/>
              </a:schemeClr>
            </a:gs>
            <a:gs pos="80000">
              <a:srgbClr val="FF0000"/>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abgeschlossene Projekte</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Feuerwehr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9"/>
            <a:ext cx="864098" cy="125459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 name="Grafik 5">
            <a:extLst>
              <a:ext uri="{FF2B5EF4-FFF2-40B4-BE49-F238E27FC236}">
                <a16:creationId xmlns:a16="http://schemas.microsoft.com/office/drawing/2014/main" xmlns="" id="{E79A1A1C-8366-41BD-A216-D4955CEF149A}"/>
              </a:ext>
            </a:extLst>
          </p:cNvPr>
          <p:cNvPicPr>
            <a:picLocks noChangeAspect="1"/>
          </p:cNvPicPr>
          <p:nvPr/>
        </p:nvPicPr>
        <p:blipFill>
          <a:blip r:embed="rId2"/>
          <a:stretch>
            <a:fillRect/>
          </a:stretch>
        </p:blipFill>
        <p:spPr>
          <a:xfrm>
            <a:off x="165448" y="208836"/>
            <a:ext cx="936104" cy="1297302"/>
          </a:xfrm>
          <a:prstGeom prst="rect">
            <a:avLst/>
          </a:prstGeom>
        </p:spPr>
      </p:pic>
      <p:sp>
        <p:nvSpPr>
          <p:cNvPr id="9" name="Inhaltsplatzhalter 2">
            <a:extLst>
              <a:ext uri="{FF2B5EF4-FFF2-40B4-BE49-F238E27FC236}">
                <a16:creationId xmlns:a16="http://schemas.microsoft.com/office/drawing/2014/main" xmlns="" id="{2C1074C2-D9D5-4178-A1B4-04660AAB793D}"/>
              </a:ext>
            </a:extLst>
          </p:cNvPr>
          <p:cNvSpPr txBox="1">
            <a:spLocks/>
          </p:cNvSpPr>
          <p:nvPr/>
        </p:nvSpPr>
        <p:spPr>
          <a:xfrm>
            <a:off x="1626939" y="1559783"/>
            <a:ext cx="6977509" cy="4683333"/>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200"/>
              </a:spcBef>
            </a:pPr>
            <a:r>
              <a:rPr lang="de-DE" dirty="0">
                <a:solidFill>
                  <a:schemeClr val="bg1"/>
                </a:solidFill>
              </a:rPr>
              <a:t>Errichtung eines Büros zur Erarbeitung und Vorbereitung von Diensten</a:t>
            </a:r>
          </a:p>
          <a:p>
            <a:pPr lvl="1">
              <a:lnSpc>
                <a:spcPct val="100000"/>
              </a:lnSpc>
              <a:spcBef>
                <a:spcPts val="200"/>
              </a:spcBef>
            </a:pPr>
            <a:r>
              <a:rPr lang="de-DE" dirty="0">
                <a:solidFill>
                  <a:schemeClr val="bg1"/>
                </a:solidFill>
              </a:rPr>
              <a:t>optimale Vorbereitungsmöglichkeit</a:t>
            </a:r>
          </a:p>
          <a:p>
            <a:pPr lvl="1">
              <a:lnSpc>
                <a:spcPct val="100000"/>
              </a:lnSpc>
              <a:spcBef>
                <a:spcPts val="200"/>
              </a:spcBef>
            </a:pPr>
            <a:r>
              <a:rPr lang="de-DE" dirty="0">
                <a:solidFill>
                  <a:schemeClr val="bg1"/>
                </a:solidFill>
              </a:rPr>
              <a:t>Trennung von privatem und dienstlichem Bereich</a:t>
            </a:r>
          </a:p>
          <a:p>
            <a:pPr marL="517525" lvl="1" indent="0">
              <a:lnSpc>
                <a:spcPct val="100000"/>
              </a:lnSpc>
              <a:spcBef>
                <a:spcPts val="200"/>
              </a:spcBef>
              <a:buNone/>
            </a:pPr>
            <a:endParaRPr lang="de-DE" dirty="0">
              <a:solidFill>
                <a:schemeClr val="bg1"/>
              </a:solidFill>
            </a:endParaRPr>
          </a:p>
          <a:p>
            <a:pPr>
              <a:lnSpc>
                <a:spcPct val="100000"/>
              </a:lnSpc>
              <a:spcBef>
                <a:spcPts val="200"/>
              </a:spcBef>
            </a:pPr>
            <a:r>
              <a:rPr lang="de-DE" dirty="0">
                <a:solidFill>
                  <a:schemeClr val="bg1"/>
                </a:solidFill>
              </a:rPr>
              <a:t>Einrichtung eines „Schwarzbereiches“ für benutzte Einsatzkleidung</a:t>
            </a:r>
          </a:p>
          <a:p>
            <a:pPr lvl="1">
              <a:lnSpc>
                <a:spcPct val="100000"/>
              </a:lnSpc>
              <a:spcBef>
                <a:spcPts val="200"/>
              </a:spcBef>
            </a:pPr>
            <a:r>
              <a:rPr lang="de-DE" dirty="0">
                <a:solidFill>
                  <a:schemeClr val="bg1"/>
                </a:solidFill>
              </a:rPr>
              <a:t>Trennung von privater und dienstlicher Kleidung zur Kontaktvermeidung</a:t>
            </a:r>
          </a:p>
        </p:txBody>
      </p:sp>
    </p:spTree>
    <p:extLst>
      <p:ext uri="{BB962C8B-B14F-4D97-AF65-F5344CB8AC3E}">
        <p14:creationId xmlns:p14="http://schemas.microsoft.com/office/powerpoint/2010/main" val="407186049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alpha val="62000"/>
              </a:schemeClr>
            </a:gs>
            <a:gs pos="80000">
              <a:srgbClr val="FF0000"/>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abgeschlossene Projekte</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Feuerwehr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9"/>
            <a:ext cx="864098" cy="125459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 name="Grafik 5">
            <a:extLst>
              <a:ext uri="{FF2B5EF4-FFF2-40B4-BE49-F238E27FC236}">
                <a16:creationId xmlns:a16="http://schemas.microsoft.com/office/drawing/2014/main" xmlns="" id="{E79A1A1C-8366-41BD-A216-D4955CEF149A}"/>
              </a:ext>
            </a:extLst>
          </p:cNvPr>
          <p:cNvPicPr>
            <a:picLocks noChangeAspect="1"/>
          </p:cNvPicPr>
          <p:nvPr/>
        </p:nvPicPr>
        <p:blipFill>
          <a:blip r:embed="rId2"/>
          <a:stretch>
            <a:fillRect/>
          </a:stretch>
        </p:blipFill>
        <p:spPr>
          <a:xfrm>
            <a:off x="165448" y="208836"/>
            <a:ext cx="936104" cy="1297302"/>
          </a:xfrm>
          <a:prstGeom prst="rect">
            <a:avLst/>
          </a:prstGeom>
        </p:spPr>
      </p:pic>
      <p:sp>
        <p:nvSpPr>
          <p:cNvPr id="9" name="Inhaltsplatzhalter 2">
            <a:extLst>
              <a:ext uri="{FF2B5EF4-FFF2-40B4-BE49-F238E27FC236}">
                <a16:creationId xmlns:a16="http://schemas.microsoft.com/office/drawing/2014/main" xmlns="" id="{2C1074C2-D9D5-4178-A1B4-04660AAB793D}"/>
              </a:ext>
            </a:extLst>
          </p:cNvPr>
          <p:cNvSpPr txBox="1">
            <a:spLocks/>
          </p:cNvSpPr>
          <p:nvPr/>
        </p:nvSpPr>
        <p:spPr>
          <a:xfrm>
            <a:off x="1626939" y="1559783"/>
            <a:ext cx="6977509" cy="1897955"/>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200"/>
              </a:spcBef>
            </a:pPr>
            <a:r>
              <a:rPr lang="de-DE" dirty="0">
                <a:solidFill>
                  <a:schemeClr val="bg1"/>
                </a:solidFill>
              </a:rPr>
              <a:t>2012 Nachbau des historischen Spritzenhauses von 1826 </a:t>
            </a:r>
          </a:p>
          <a:p>
            <a:pPr lvl="1">
              <a:lnSpc>
                <a:spcPct val="100000"/>
              </a:lnSpc>
              <a:spcBef>
                <a:spcPts val="200"/>
              </a:spcBef>
            </a:pPr>
            <a:r>
              <a:rPr lang="de-DE" dirty="0">
                <a:solidFill>
                  <a:schemeClr val="bg1"/>
                </a:solidFill>
              </a:rPr>
              <a:t>Verknüpfung von alten Traditionen</a:t>
            </a:r>
          </a:p>
          <a:p>
            <a:pPr lvl="1">
              <a:lnSpc>
                <a:spcPct val="100000"/>
              </a:lnSpc>
              <a:spcBef>
                <a:spcPts val="200"/>
              </a:spcBef>
            </a:pPr>
            <a:r>
              <a:rPr lang="de-DE" dirty="0">
                <a:solidFill>
                  <a:schemeClr val="bg1"/>
                </a:solidFill>
              </a:rPr>
              <a:t>Aktiv gelebte Brauchtumspflege</a:t>
            </a:r>
          </a:p>
        </p:txBody>
      </p:sp>
      <p:pic>
        <p:nvPicPr>
          <p:cNvPr id="7" name="Grafik 6">
            <a:extLst>
              <a:ext uri="{FF2B5EF4-FFF2-40B4-BE49-F238E27FC236}">
                <a16:creationId xmlns:a16="http://schemas.microsoft.com/office/drawing/2014/main" xmlns="" id="{72B7A373-FE26-412F-8A1A-700FDBD191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5732"/>
          <a:stretch/>
        </p:blipFill>
        <p:spPr>
          <a:xfrm rot="5400000">
            <a:off x="1783261" y="3996790"/>
            <a:ext cx="2481131" cy="1656184"/>
          </a:xfrm>
          <a:prstGeom prst="rect">
            <a:avLst/>
          </a:prstGeom>
        </p:spPr>
      </p:pic>
      <p:pic>
        <p:nvPicPr>
          <p:cNvPr id="8" name="Grafik 7">
            <a:extLst>
              <a:ext uri="{FF2B5EF4-FFF2-40B4-BE49-F238E27FC236}">
                <a16:creationId xmlns:a16="http://schemas.microsoft.com/office/drawing/2014/main" xmlns="" id="{86607F67-F4A9-4890-ACDB-589120EA58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3789040"/>
            <a:ext cx="3563888" cy="2004687"/>
          </a:xfrm>
          <a:prstGeom prst="rect">
            <a:avLst/>
          </a:prstGeom>
        </p:spPr>
      </p:pic>
    </p:spTree>
    <p:extLst>
      <p:ext uri="{BB962C8B-B14F-4D97-AF65-F5344CB8AC3E}">
        <p14:creationId xmlns:p14="http://schemas.microsoft.com/office/powerpoint/2010/main" val="403526582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alpha val="62000"/>
              </a:schemeClr>
            </a:gs>
            <a:gs pos="80000">
              <a:srgbClr val="FF0000"/>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abgeschlossene Projekte</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Feuerwehr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9"/>
            <a:ext cx="864098" cy="125459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 name="Grafik 5">
            <a:extLst>
              <a:ext uri="{FF2B5EF4-FFF2-40B4-BE49-F238E27FC236}">
                <a16:creationId xmlns:a16="http://schemas.microsoft.com/office/drawing/2014/main" xmlns="" id="{E79A1A1C-8366-41BD-A216-D4955CEF149A}"/>
              </a:ext>
            </a:extLst>
          </p:cNvPr>
          <p:cNvPicPr>
            <a:picLocks noChangeAspect="1"/>
          </p:cNvPicPr>
          <p:nvPr/>
        </p:nvPicPr>
        <p:blipFill>
          <a:blip r:embed="rId2"/>
          <a:stretch>
            <a:fillRect/>
          </a:stretch>
        </p:blipFill>
        <p:spPr>
          <a:xfrm>
            <a:off x="165448" y="208836"/>
            <a:ext cx="936104" cy="1297302"/>
          </a:xfrm>
          <a:prstGeom prst="rect">
            <a:avLst/>
          </a:prstGeom>
        </p:spPr>
      </p:pic>
      <p:sp>
        <p:nvSpPr>
          <p:cNvPr id="9" name="Inhaltsplatzhalter 2">
            <a:extLst>
              <a:ext uri="{FF2B5EF4-FFF2-40B4-BE49-F238E27FC236}">
                <a16:creationId xmlns:a16="http://schemas.microsoft.com/office/drawing/2014/main" xmlns="" id="{2C1074C2-D9D5-4178-A1B4-04660AAB793D}"/>
              </a:ext>
            </a:extLst>
          </p:cNvPr>
          <p:cNvSpPr txBox="1">
            <a:spLocks/>
          </p:cNvSpPr>
          <p:nvPr/>
        </p:nvSpPr>
        <p:spPr>
          <a:xfrm>
            <a:off x="1626939" y="1559783"/>
            <a:ext cx="6977509" cy="4560223"/>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200"/>
              </a:spcBef>
            </a:pPr>
            <a:r>
              <a:rPr lang="de-DE" dirty="0">
                <a:solidFill>
                  <a:schemeClr val="bg1"/>
                </a:solidFill>
              </a:rPr>
              <a:t>Einhaltung der Traditionen </a:t>
            </a:r>
          </a:p>
          <a:p>
            <a:pPr lvl="1">
              <a:lnSpc>
                <a:spcPct val="100000"/>
              </a:lnSpc>
              <a:spcBef>
                <a:spcPts val="200"/>
              </a:spcBef>
            </a:pPr>
            <a:r>
              <a:rPr lang="de-DE" dirty="0">
                <a:solidFill>
                  <a:schemeClr val="bg1"/>
                </a:solidFill>
              </a:rPr>
              <a:t>Kranzniederlegungen am Volkstrauertag und Totensonntag</a:t>
            </a:r>
          </a:p>
          <a:p>
            <a:pPr marL="517525" lvl="1" indent="0">
              <a:lnSpc>
                <a:spcPct val="100000"/>
              </a:lnSpc>
              <a:spcBef>
                <a:spcPts val="200"/>
              </a:spcBef>
              <a:buNone/>
            </a:pPr>
            <a:endParaRPr lang="de-DE" dirty="0">
              <a:solidFill>
                <a:schemeClr val="bg1"/>
              </a:solidFill>
            </a:endParaRPr>
          </a:p>
          <a:p>
            <a:pPr>
              <a:lnSpc>
                <a:spcPct val="100000"/>
              </a:lnSpc>
              <a:spcBef>
                <a:spcPts val="200"/>
              </a:spcBef>
            </a:pPr>
            <a:r>
              <a:rPr lang="de-DE" dirty="0">
                <a:solidFill>
                  <a:schemeClr val="bg1"/>
                </a:solidFill>
              </a:rPr>
              <a:t>Jahressammelaktion </a:t>
            </a:r>
          </a:p>
          <a:p>
            <a:pPr lvl="1">
              <a:lnSpc>
                <a:spcPct val="100000"/>
              </a:lnSpc>
              <a:spcBef>
                <a:spcPts val="200"/>
              </a:spcBef>
            </a:pPr>
            <a:r>
              <a:rPr lang="de-DE" dirty="0">
                <a:solidFill>
                  <a:schemeClr val="bg1"/>
                </a:solidFill>
              </a:rPr>
              <a:t>in der Vorweihnachtszeit besuchen Kameraden die Bürgerinnen und Bürger für ein persönliches Gespräch</a:t>
            </a:r>
          </a:p>
          <a:p>
            <a:pPr lvl="1">
              <a:lnSpc>
                <a:spcPct val="100000"/>
              </a:lnSpc>
              <a:spcBef>
                <a:spcPts val="200"/>
              </a:spcBef>
            </a:pPr>
            <a:r>
              <a:rPr lang="de-DE" dirty="0">
                <a:solidFill>
                  <a:schemeClr val="bg1"/>
                </a:solidFill>
              </a:rPr>
              <a:t>Einnahme von Spenden und Kontaktpflege</a:t>
            </a:r>
          </a:p>
        </p:txBody>
      </p:sp>
    </p:spTree>
    <p:extLst>
      <p:ext uri="{BB962C8B-B14F-4D97-AF65-F5344CB8AC3E}">
        <p14:creationId xmlns:p14="http://schemas.microsoft.com/office/powerpoint/2010/main" val="131168793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alpha val="62000"/>
              </a:schemeClr>
            </a:gs>
            <a:gs pos="80000">
              <a:srgbClr val="FF0000"/>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geplante Projekte</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Feuerwehr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9"/>
            <a:ext cx="864098" cy="125459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 name="Grafik 5">
            <a:extLst>
              <a:ext uri="{FF2B5EF4-FFF2-40B4-BE49-F238E27FC236}">
                <a16:creationId xmlns:a16="http://schemas.microsoft.com/office/drawing/2014/main" xmlns="" id="{E79A1A1C-8366-41BD-A216-D4955CEF149A}"/>
              </a:ext>
            </a:extLst>
          </p:cNvPr>
          <p:cNvPicPr>
            <a:picLocks noChangeAspect="1"/>
          </p:cNvPicPr>
          <p:nvPr/>
        </p:nvPicPr>
        <p:blipFill>
          <a:blip r:embed="rId2"/>
          <a:stretch>
            <a:fillRect/>
          </a:stretch>
        </p:blipFill>
        <p:spPr>
          <a:xfrm>
            <a:off x="165448" y="208836"/>
            <a:ext cx="936104" cy="1297302"/>
          </a:xfrm>
          <a:prstGeom prst="rect">
            <a:avLst/>
          </a:prstGeom>
        </p:spPr>
      </p:pic>
      <p:sp>
        <p:nvSpPr>
          <p:cNvPr id="9" name="Inhaltsplatzhalter 2">
            <a:extLst>
              <a:ext uri="{FF2B5EF4-FFF2-40B4-BE49-F238E27FC236}">
                <a16:creationId xmlns:a16="http://schemas.microsoft.com/office/drawing/2014/main" xmlns="" id="{2C1074C2-D9D5-4178-A1B4-04660AAB793D}"/>
              </a:ext>
            </a:extLst>
          </p:cNvPr>
          <p:cNvSpPr txBox="1">
            <a:spLocks/>
          </p:cNvSpPr>
          <p:nvPr/>
        </p:nvSpPr>
        <p:spPr>
          <a:xfrm>
            <a:off x="1626939" y="1559783"/>
            <a:ext cx="6977509" cy="357533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200"/>
              </a:spcBef>
            </a:pPr>
            <a:endParaRPr lang="de-DE" dirty="0">
              <a:solidFill>
                <a:schemeClr val="bg1"/>
              </a:solidFill>
            </a:endParaRPr>
          </a:p>
          <a:p>
            <a:pPr>
              <a:lnSpc>
                <a:spcPct val="100000"/>
              </a:lnSpc>
              <a:spcBef>
                <a:spcPts val="200"/>
              </a:spcBef>
            </a:pPr>
            <a:r>
              <a:rPr lang="de-DE" dirty="0">
                <a:solidFill>
                  <a:schemeClr val="bg1"/>
                </a:solidFill>
              </a:rPr>
              <a:t>Errichtung eines Schrankes für den Atemschutzbereich</a:t>
            </a:r>
          </a:p>
          <a:p>
            <a:pPr>
              <a:lnSpc>
                <a:spcPct val="100000"/>
              </a:lnSpc>
              <a:spcBef>
                <a:spcPts val="200"/>
              </a:spcBef>
            </a:pPr>
            <a:endParaRPr lang="de-DE" dirty="0">
              <a:solidFill>
                <a:schemeClr val="bg1"/>
              </a:solidFill>
            </a:endParaRPr>
          </a:p>
          <a:p>
            <a:pPr marL="0" indent="0">
              <a:lnSpc>
                <a:spcPct val="100000"/>
              </a:lnSpc>
              <a:spcBef>
                <a:spcPts val="200"/>
              </a:spcBef>
              <a:buNone/>
            </a:pPr>
            <a:endParaRPr lang="de-DE" dirty="0">
              <a:solidFill>
                <a:schemeClr val="bg1"/>
              </a:solidFill>
            </a:endParaRPr>
          </a:p>
          <a:p>
            <a:pPr>
              <a:lnSpc>
                <a:spcPct val="100000"/>
              </a:lnSpc>
              <a:spcBef>
                <a:spcPts val="200"/>
              </a:spcBef>
            </a:pPr>
            <a:r>
              <a:rPr lang="de-DE" dirty="0">
                <a:solidFill>
                  <a:schemeClr val="bg1"/>
                </a:solidFill>
              </a:rPr>
              <a:t>Ausrichtung der beiden Feste um mit </a:t>
            </a:r>
          </a:p>
          <a:p>
            <a:pPr marL="0" indent="0">
              <a:lnSpc>
                <a:spcPct val="100000"/>
              </a:lnSpc>
              <a:spcBef>
                <a:spcPts val="200"/>
              </a:spcBef>
              <a:buNone/>
            </a:pPr>
            <a:r>
              <a:rPr lang="de-DE" dirty="0">
                <a:solidFill>
                  <a:schemeClr val="bg1"/>
                </a:solidFill>
              </a:rPr>
              <a:t>    den Bürgern ins Gespräch zu kommen.</a:t>
            </a:r>
          </a:p>
        </p:txBody>
      </p:sp>
    </p:spTree>
    <p:extLst>
      <p:ext uri="{BB962C8B-B14F-4D97-AF65-F5344CB8AC3E}">
        <p14:creationId xmlns:p14="http://schemas.microsoft.com/office/powerpoint/2010/main" val="394330896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alpha val="62000"/>
              </a:schemeClr>
            </a:gs>
            <a:gs pos="80000">
              <a:srgbClr val="FF0000"/>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Finanzierung der Projekte</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Feuerwehr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9"/>
            <a:ext cx="864098" cy="125459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 name="Grafik 5">
            <a:extLst>
              <a:ext uri="{FF2B5EF4-FFF2-40B4-BE49-F238E27FC236}">
                <a16:creationId xmlns:a16="http://schemas.microsoft.com/office/drawing/2014/main" xmlns="" id="{E79A1A1C-8366-41BD-A216-D4955CEF149A}"/>
              </a:ext>
            </a:extLst>
          </p:cNvPr>
          <p:cNvPicPr>
            <a:picLocks noChangeAspect="1"/>
          </p:cNvPicPr>
          <p:nvPr/>
        </p:nvPicPr>
        <p:blipFill>
          <a:blip r:embed="rId2"/>
          <a:stretch>
            <a:fillRect/>
          </a:stretch>
        </p:blipFill>
        <p:spPr>
          <a:xfrm>
            <a:off x="165448" y="208836"/>
            <a:ext cx="936104" cy="1297302"/>
          </a:xfrm>
          <a:prstGeom prst="rect">
            <a:avLst/>
          </a:prstGeom>
        </p:spPr>
      </p:pic>
      <p:sp>
        <p:nvSpPr>
          <p:cNvPr id="9" name="Inhaltsplatzhalter 2">
            <a:extLst>
              <a:ext uri="{FF2B5EF4-FFF2-40B4-BE49-F238E27FC236}">
                <a16:creationId xmlns:a16="http://schemas.microsoft.com/office/drawing/2014/main" xmlns="" id="{2C1074C2-D9D5-4178-A1B4-04660AAB793D}"/>
              </a:ext>
            </a:extLst>
          </p:cNvPr>
          <p:cNvSpPr txBox="1">
            <a:spLocks/>
          </p:cNvSpPr>
          <p:nvPr/>
        </p:nvSpPr>
        <p:spPr>
          <a:xfrm>
            <a:off x="1626939" y="1559783"/>
            <a:ext cx="6977509" cy="4585871"/>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200"/>
              </a:spcBef>
            </a:pPr>
            <a:r>
              <a:rPr lang="de-DE" dirty="0">
                <a:solidFill>
                  <a:schemeClr val="bg1"/>
                </a:solidFill>
              </a:rPr>
              <a:t>Die Mittel für die Anbauten werden</a:t>
            </a:r>
          </a:p>
          <a:p>
            <a:pPr marL="0" indent="0">
              <a:lnSpc>
                <a:spcPct val="100000"/>
              </a:lnSpc>
              <a:spcBef>
                <a:spcPts val="200"/>
              </a:spcBef>
              <a:buNone/>
            </a:pPr>
            <a:r>
              <a:rPr lang="de-DE" dirty="0">
                <a:solidFill>
                  <a:schemeClr val="bg1"/>
                </a:solidFill>
              </a:rPr>
              <a:t>    über den städtischen Haushalt </a:t>
            </a:r>
          </a:p>
          <a:p>
            <a:pPr marL="0" indent="0">
              <a:lnSpc>
                <a:spcPct val="100000"/>
              </a:lnSpc>
              <a:spcBef>
                <a:spcPts val="200"/>
              </a:spcBef>
              <a:buNone/>
            </a:pPr>
            <a:r>
              <a:rPr lang="de-DE" dirty="0">
                <a:solidFill>
                  <a:schemeClr val="bg1"/>
                </a:solidFill>
              </a:rPr>
              <a:t>    bereitgestellt</a:t>
            </a:r>
          </a:p>
          <a:p>
            <a:pPr marL="0" indent="0">
              <a:lnSpc>
                <a:spcPct val="100000"/>
              </a:lnSpc>
              <a:spcBef>
                <a:spcPts val="200"/>
              </a:spcBef>
              <a:buNone/>
            </a:pPr>
            <a:endParaRPr lang="de-DE" dirty="0">
              <a:solidFill>
                <a:schemeClr val="bg1"/>
              </a:solidFill>
            </a:endParaRPr>
          </a:p>
          <a:p>
            <a:pPr marL="0" indent="0">
              <a:lnSpc>
                <a:spcPct val="100000"/>
              </a:lnSpc>
              <a:spcBef>
                <a:spcPts val="200"/>
              </a:spcBef>
              <a:buNone/>
            </a:pPr>
            <a:endParaRPr lang="de-DE" dirty="0">
              <a:solidFill>
                <a:schemeClr val="bg1"/>
              </a:solidFill>
            </a:endParaRPr>
          </a:p>
          <a:p>
            <a:pPr>
              <a:lnSpc>
                <a:spcPct val="100000"/>
              </a:lnSpc>
              <a:spcBef>
                <a:spcPts val="200"/>
              </a:spcBef>
            </a:pPr>
            <a:endParaRPr lang="de-DE" dirty="0">
              <a:solidFill>
                <a:schemeClr val="bg1"/>
              </a:solidFill>
            </a:endParaRPr>
          </a:p>
          <a:p>
            <a:pPr>
              <a:lnSpc>
                <a:spcPct val="100000"/>
              </a:lnSpc>
              <a:spcBef>
                <a:spcPts val="200"/>
              </a:spcBef>
            </a:pPr>
            <a:r>
              <a:rPr lang="de-DE" dirty="0">
                <a:solidFill>
                  <a:schemeClr val="bg1"/>
                </a:solidFill>
              </a:rPr>
              <a:t>Weitere Projekte wurden durch Spendengelder und Sponsoren realisiert</a:t>
            </a:r>
          </a:p>
        </p:txBody>
      </p:sp>
      <p:pic>
        <p:nvPicPr>
          <p:cNvPr id="7" name="Grafik 6">
            <a:extLst>
              <a:ext uri="{FF2B5EF4-FFF2-40B4-BE49-F238E27FC236}">
                <a16:creationId xmlns:a16="http://schemas.microsoft.com/office/drawing/2014/main" xmlns="" id="{ED70ADE7-2B8F-47D5-96E5-C7F720E7F3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2708920"/>
            <a:ext cx="2376264" cy="1782198"/>
          </a:xfrm>
          <a:prstGeom prst="rect">
            <a:avLst/>
          </a:prstGeom>
        </p:spPr>
      </p:pic>
    </p:spTree>
    <p:extLst>
      <p:ext uri="{BB962C8B-B14F-4D97-AF65-F5344CB8AC3E}">
        <p14:creationId xmlns:p14="http://schemas.microsoft.com/office/powerpoint/2010/main" val="23347500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2BEB504-729F-4F17-BE8C-AD5C9DFDF768}"/>
              </a:ext>
            </a:extLst>
          </p:cNvPr>
          <p:cNvSpPr>
            <a:spLocks noGrp="1"/>
          </p:cNvSpPr>
          <p:nvPr>
            <p:ph type="title"/>
          </p:nvPr>
        </p:nvSpPr>
        <p:spPr>
          <a:xfrm>
            <a:off x="381000" y="230188"/>
            <a:ext cx="8382000" cy="664797"/>
          </a:xfrm>
        </p:spPr>
        <p:txBody>
          <a:bodyPr/>
          <a:lstStyle/>
          <a:p>
            <a:pPr algn="ctr"/>
            <a:r>
              <a:rPr lang="de-DE" dirty="0">
                <a:gradFill flip="none" rotWithShape="1">
                  <a:gsLst>
                    <a:gs pos="21000">
                      <a:schemeClr val="tx1">
                        <a:lumMod val="75000"/>
                      </a:schemeClr>
                    </a:gs>
                    <a:gs pos="88000">
                      <a:schemeClr val="bg1">
                        <a:lumMod val="85000"/>
                        <a:lumOff val="15000"/>
                      </a:schemeClr>
                    </a:gs>
                  </a:gsLst>
                  <a:lin ang="5400000" scaled="0"/>
                  <a:tileRect/>
                </a:gradFill>
              </a:rPr>
              <a:t>Entwicklung der Infrastruktur</a:t>
            </a:r>
          </a:p>
        </p:txBody>
      </p:sp>
      <p:sp>
        <p:nvSpPr>
          <p:cNvPr id="3" name="Inhaltsplatzhalter 2">
            <a:extLst>
              <a:ext uri="{FF2B5EF4-FFF2-40B4-BE49-F238E27FC236}">
                <a16:creationId xmlns:a16="http://schemas.microsoft.com/office/drawing/2014/main" xmlns="" id="{7F76AADC-6FA7-43DA-B939-A9FC3D57F8EB}"/>
              </a:ext>
            </a:extLst>
          </p:cNvPr>
          <p:cNvSpPr>
            <a:spLocks noGrp="1"/>
          </p:cNvSpPr>
          <p:nvPr>
            <p:ph idx="1"/>
          </p:nvPr>
        </p:nvSpPr>
        <p:spPr>
          <a:xfrm>
            <a:off x="784800" y="1627200"/>
            <a:ext cx="7574400" cy="9651873"/>
          </a:xfrm>
        </p:spPr>
        <p:txBody>
          <a:bodyPr/>
          <a:lstStyle/>
          <a:p>
            <a:pPr marL="0" indent="0">
              <a:buNone/>
            </a:pPr>
            <a:r>
              <a:rPr lang="de-DE" dirty="0">
                <a:solidFill>
                  <a:schemeClr val="bg1"/>
                </a:solidFill>
              </a:rPr>
              <a:t>Einwohnerzahl</a:t>
            </a:r>
          </a:p>
          <a:p>
            <a:pPr marL="0" indent="0">
              <a:buNone/>
            </a:pPr>
            <a:endParaRPr lang="de-DE" dirty="0">
              <a:solidFill>
                <a:schemeClr val="bg1"/>
              </a:solidFill>
            </a:endParaRPr>
          </a:p>
          <a:p>
            <a:r>
              <a:rPr lang="de-DE" dirty="0">
                <a:solidFill>
                  <a:schemeClr val="bg1"/>
                </a:solidFill>
              </a:rPr>
              <a:t>1980 	  257 Einwohner</a:t>
            </a:r>
          </a:p>
          <a:p>
            <a:pPr marL="0" indent="0">
              <a:buNone/>
            </a:pPr>
            <a:endParaRPr lang="de-DE" dirty="0">
              <a:solidFill>
                <a:schemeClr val="bg1"/>
              </a:solidFill>
            </a:endParaRPr>
          </a:p>
          <a:p>
            <a:r>
              <a:rPr lang="de-DE" dirty="0">
                <a:solidFill>
                  <a:schemeClr val="bg1"/>
                </a:solidFill>
              </a:rPr>
              <a:t>2000	</a:t>
            </a:r>
            <a:r>
              <a:rPr lang="de-DE">
                <a:solidFill>
                  <a:schemeClr val="bg1"/>
                </a:solidFill>
              </a:rPr>
              <a:t>  660 </a:t>
            </a:r>
            <a:r>
              <a:rPr lang="de-DE" dirty="0">
                <a:solidFill>
                  <a:schemeClr val="bg1"/>
                </a:solidFill>
              </a:rPr>
              <a:t>Einwohner</a:t>
            </a:r>
          </a:p>
          <a:p>
            <a:pPr marL="0" indent="0">
              <a:buNone/>
            </a:pPr>
            <a:endParaRPr lang="de-DE" dirty="0">
              <a:solidFill>
                <a:schemeClr val="bg1"/>
              </a:solidFill>
            </a:endParaRPr>
          </a:p>
          <a:p>
            <a:r>
              <a:rPr lang="de-DE" dirty="0">
                <a:solidFill>
                  <a:schemeClr val="bg1"/>
                </a:solidFill>
              </a:rPr>
              <a:t>2010	  915 Einwohner</a:t>
            </a:r>
          </a:p>
          <a:p>
            <a:pPr marL="0" indent="0">
              <a:buNone/>
            </a:pPr>
            <a:endParaRPr lang="de-DE" dirty="0">
              <a:solidFill>
                <a:schemeClr val="bg1"/>
              </a:solidFill>
            </a:endParaRPr>
          </a:p>
          <a:p>
            <a:r>
              <a:rPr lang="de-DE" dirty="0">
                <a:solidFill>
                  <a:schemeClr val="bg1"/>
                </a:solidFill>
              </a:rPr>
              <a:t>2016	1034 Einwohner</a:t>
            </a:r>
          </a:p>
          <a:p>
            <a:endParaRPr lang="de-DE" dirty="0"/>
          </a:p>
          <a:p>
            <a:pPr marL="0" indent="0">
              <a:buNone/>
            </a:pPr>
            <a:endParaRPr lang="de-DE" dirty="0"/>
          </a:p>
          <a:p>
            <a:pPr marL="0" indent="0">
              <a:buNone/>
            </a:pPr>
            <a:endParaRPr lang="de-DE" dirty="0"/>
          </a:p>
          <a:p>
            <a:endParaRPr lang="de-DE" dirty="0"/>
          </a:p>
          <a:p>
            <a:pPr marL="0" indent="0">
              <a:buNone/>
            </a:pPr>
            <a:endParaRPr lang="de-DE" dirty="0"/>
          </a:p>
          <a:p>
            <a:endParaRPr lang="de-DE" dirty="0"/>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74466937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alpha val="62000"/>
              </a:schemeClr>
            </a:gs>
            <a:gs pos="80000">
              <a:srgbClr val="FF0000"/>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Arbeit</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Feuerwehr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9"/>
            <a:ext cx="864098" cy="125459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 name="Grafik 5">
            <a:extLst>
              <a:ext uri="{FF2B5EF4-FFF2-40B4-BE49-F238E27FC236}">
                <a16:creationId xmlns:a16="http://schemas.microsoft.com/office/drawing/2014/main" xmlns="" id="{E79A1A1C-8366-41BD-A216-D4955CEF149A}"/>
              </a:ext>
            </a:extLst>
          </p:cNvPr>
          <p:cNvPicPr>
            <a:picLocks noChangeAspect="1"/>
          </p:cNvPicPr>
          <p:nvPr/>
        </p:nvPicPr>
        <p:blipFill>
          <a:blip r:embed="rId2"/>
          <a:stretch>
            <a:fillRect/>
          </a:stretch>
        </p:blipFill>
        <p:spPr>
          <a:xfrm>
            <a:off x="165448" y="208836"/>
            <a:ext cx="936104" cy="1297302"/>
          </a:xfrm>
          <a:prstGeom prst="rect">
            <a:avLst/>
          </a:prstGeom>
        </p:spPr>
      </p:pic>
      <p:sp>
        <p:nvSpPr>
          <p:cNvPr id="9" name="Inhaltsplatzhalter 2">
            <a:extLst>
              <a:ext uri="{FF2B5EF4-FFF2-40B4-BE49-F238E27FC236}">
                <a16:creationId xmlns:a16="http://schemas.microsoft.com/office/drawing/2014/main" xmlns="" id="{2C1074C2-D9D5-4178-A1B4-04660AAB793D}"/>
              </a:ext>
            </a:extLst>
          </p:cNvPr>
          <p:cNvSpPr txBox="1">
            <a:spLocks/>
          </p:cNvSpPr>
          <p:nvPr/>
        </p:nvSpPr>
        <p:spPr>
          <a:xfrm>
            <a:off x="1626939" y="1559783"/>
            <a:ext cx="6977509" cy="3067506"/>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200"/>
              </a:spcBef>
            </a:pPr>
            <a:r>
              <a:rPr lang="de-DE" sz="2800" dirty="0">
                <a:solidFill>
                  <a:schemeClr val="bg1"/>
                </a:solidFill>
              </a:rPr>
              <a:t>Übungsabende und Dienste finden in regelmäßigen Abständen, mind. 2 mal monatlich statt</a:t>
            </a:r>
          </a:p>
          <a:p>
            <a:pPr marL="0" indent="0">
              <a:lnSpc>
                <a:spcPct val="100000"/>
              </a:lnSpc>
              <a:spcBef>
                <a:spcPts val="200"/>
              </a:spcBef>
              <a:buNone/>
            </a:pPr>
            <a:endParaRPr lang="de-DE" sz="2800" dirty="0">
              <a:solidFill>
                <a:schemeClr val="bg1"/>
              </a:solidFill>
            </a:endParaRPr>
          </a:p>
          <a:p>
            <a:pPr>
              <a:lnSpc>
                <a:spcPct val="100000"/>
              </a:lnSpc>
              <a:spcBef>
                <a:spcPts val="200"/>
              </a:spcBef>
            </a:pPr>
            <a:r>
              <a:rPr lang="de-DE" sz="2800" dirty="0">
                <a:solidFill>
                  <a:schemeClr val="bg1"/>
                </a:solidFill>
              </a:rPr>
              <a:t>Hinzu kommen Sonderdienste, 	   Teilnahme an Lehrgängen und Seminaren und Einsätze</a:t>
            </a:r>
          </a:p>
        </p:txBody>
      </p:sp>
      <p:pic>
        <p:nvPicPr>
          <p:cNvPr id="8" name="Grafik 7">
            <a:extLst>
              <a:ext uri="{FF2B5EF4-FFF2-40B4-BE49-F238E27FC236}">
                <a16:creationId xmlns:a16="http://schemas.microsoft.com/office/drawing/2014/main" xmlns="" id="{DEAC6FD0-1229-4AEB-89EE-5E8A748AF9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8346" y="4509120"/>
            <a:ext cx="2520280" cy="1890210"/>
          </a:xfrm>
          <a:prstGeom prst="rect">
            <a:avLst/>
          </a:prstGeom>
        </p:spPr>
      </p:pic>
    </p:spTree>
    <p:extLst>
      <p:ext uri="{BB962C8B-B14F-4D97-AF65-F5344CB8AC3E}">
        <p14:creationId xmlns:p14="http://schemas.microsoft.com/office/powerpoint/2010/main" val="276911853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tx1">
                <a:alpha val="62000"/>
              </a:schemeClr>
            </a:gs>
            <a:gs pos="80000">
              <a:srgbClr val="FF0000"/>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Arbeit</a:t>
            </a:r>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a:solidFill>
                  <a:srgbClr val="FFFFFF"/>
                </a:solidFill>
                <a:effectLst>
                  <a:outerShdw blurRad="38100" dist="38100" dir="2700000" algn="tl">
                    <a:srgbClr val="000000">
                      <a:alpha val="43137"/>
                    </a:srgbClr>
                  </a:outerShdw>
                </a:effectLst>
                <a:latin typeface="Segoe" pitchFamily="34" charset="0"/>
              </a:rPr>
              <a:t>Feuerwehr </a:t>
            </a:r>
            <a:r>
              <a:rPr lang="de-DE" sz="3200" b="1" dirty="0" err="1">
                <a:solidFill>
                  <a:srgbClr val="FFFFFF"/>
                </a:solidFill>
                <a:effectLst>
                  <a:outerShdw blurRad="38100" dist="38100" dir="2700000" algn="tl">
                    <a:srgbClr val="000000">
                      <a:alpha val="43137"/>
                    </a:srgbClr>
                  </a:outerShdw>
                </a:effectLst>
                <a:latin typeface="Segoe" pitchFamily="34" charset="0"/>
              </a:rPr>
              <a:t>Zurstraße</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sp>
        <p:nvSpPr>
          <p:cNvPr id="5" name="Rechteck 4">
            <a:extLst>
              <a:ext uri="{FF2B5EF4-FFF2-40B4-BE49-F238E27FC236}">
                <a16:creationId xmlns:a16="http://schemas.microsoft.com/office/drawing/2014/main" xmlns="" id="{02777AD5-E134-4519-8CB3-F4EFCCAEA33C}"/>
              </a:ext>
            </a:extLst>
          </p:cNvPr>
          <p:cNvSpPr/>
          <p:nvPr/>
        </p:nvSpPr>
        <p:spPr bwMode="auto">
          <a:xfrm>
            <a:off x="179512" y="230189"/>
            <a:ext cx="864098" cy="125459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 name="Grafik 5">
            <a:extLst>
              <a:ext uri="{FF2B5EF4-FFF2-40B4-BE49-F238E27FC236}">
                <a16:creationId xmlns:a16="http://schemas.microsoft.com/office/drawing/2014/main" xmlns="" id="{E79A1A1C-8366-41BD-A216-D4955CEF149A}"/>
              </a:ext>
            </a:extLst>
          </p:cNvPr>
          <p:cNvPicPr>
            <a:picLocks noChangeAspect="1"/>
          </p:cNvPicPr>
          <p:nvPr/>
        </p:nvPicPr>
        <p:blipFill>
          <a:blip r:embed="rId2"/>
          <a:stretch>
            <a:fillRect/>
          </a:stretch>
        </p:blipFill>
        <p:spPr>
          <a:xfrm>
            <a:off x="165448" y="208836"/>
            <a:ext cx="936104" cy="1297302"/>
          </a:xfrm>
          <a:prstGeom prst="rect">
            <a:avLst/>
          </a:prstGeom>
        </p:spPr>
      </p:pic>
      <p:sp>
        <p:nvSpPr>
          <p:cNvPr id="9" name="Inhaltsplatzhalter 2">
            <a:extLst>
              <a:ext uri="{FF2B5EF4-FFF2-40B4-BE49-F238E27FC236}">
                <a16:creationId xmlns:a16="http://schemas.microsoft.com/office/drawing/2014/main" xmlns="" id="{2C1074C2-D9D5-4178-A1B4-04660AAB793D}"/>
              </a:ext>
            </a:extLst>
          </p:cNvPr>
          <p:cNvSpPr txBox="1">
            <a:spLocks/>
          </p:cNvSpPr>
          <p:nvPr/>
        </p:nvSpPr>
        <p:spPr>
          <a:xfrm>
            <a:off x="1626939" y="1559783"/>
            <a:ext cx="6977509" cy="4067780"/>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200"/>
              </a:spcBef>
            </a:pPr>
            <a:r>
              <a:rPr lang="de-DE" dirty="0">
                <a:solidFill>
                  <a:schemeClr val="bg1"/>
                </a:solidFill>
              </a:rPr>
              <a:t>Jährliche Brandschutzerziehung im örtlichen Kindergarten </a:t>
            </a:r>
            <a:r>
              <a:rPr lang="de-DE" dirty="0" err="1">
                <a:solidFill>
                  <a:schemeClr val="bg1"/>
                </a:solidFill>
              </a:rPr>
              <a:t>Zwergenwald</a:t>
            </a:r>
            <a:r>
              <a:rPr lang="de-DE" dirty="0">
                <a:solidFill>
                  <a:schemeClr val="bg1"/>
                </a:solidFill>
              </a:rPr>
              <a:t> </a:t>
            </a:r>
          </a:p>
          <a:p>
            <a:pPr marL="0" indent="0">
              <a:lnSpc>
                <a:spcPct val="100000"/>
              </a:lnSpc>
              <a:spcBef>
                <a:spcPts val="200"/>
              </a:spcBef>
              <a:buNone/>
            </a:pPr>
            <a:endParaRPr lang="de-DE" dirty="0">
              <a:solidFill>
                <a:schemeClr val="bg1"/>
              </a:solidFill>
            </a:endParaRPr>
          </a:p>
          <a:p>
            <a:pPr marL="0" indent="0">
              <a:lnSpc>
                <a:spcPct val="100000"/>
              </a:lnSpc>
              <a:spcBef>
                <a:spcPts val="200"/>
              </a:spcBef>
              <a:buNone/>
            </a:pPr>
            <a:endParaRPr lang="de-DE" dirty="0">
              <a:solidFill>
                <a:schemeClr val="bg1"/>
              </a:solidFill>
            </a:endParaRPr>
          </a:p>
          <a:p>
            <a:pPr marL="0" indent="0">
              <a:lnSpc>
                <a:spcPct val="100000"/>
              </a:lnSpc>
              <a:spcBef>
                <a:spcPts val="200"/>
              </a:spcBef>
              <a:buNone/>
            </a:pPr>
            <a:endParaRPr lang="de-DE" dirty="0">
              <a:solidFill>
                <a:schemeClr val="bg1"/>
              </a:solidFill>
            </a:endParaRPr>
          </a:p>
          <a:p>
            <a:pPr marL="0" indent="0">
              <a:lnSpc>
                <a:spcPct val="100000"/>
              </a:lnSpc>
              <a:spcBef>
                <a:spcPts val="200"/>
              </a:spcBef>
              <a:buNone/>
            </a:pPr>
            <a:endParaRPr lang="de-DE" dirty="0">
              <a:solidFill>
                <a:schemeClr val="bg1"/>
              </a:solidFill>
            </a:endParaRPr>
          </a:p>
          <a:p>
            <a:pPr>
              <a:lnSpc>
                <a:spcPct val="100000"/>
              </a:lnSpc>
              <a:spcBef>
                <a:spcPts val="200"/>
              </a:spcBef>
            </a:pPr>
            <a:r>
              <a:rPr lang="de-DE" dirty="0">
                <a:solidFill>
                  <a:schemeClr val="bg1"/>
                </a:solidFill>
              </a:rPr>
              <a:t>Mitgliedschaft von Jugendlichen in der Jugendfeuerwehr Breckerfeld</a:t>
            </a:r>
          </a:p>
        </p:txBody>
      </p:sp>
      <p:pic>
        <p:nvPicPr>
          <p:cNvPr id="3" name="Grafik 2">
            <a:extLst>
              <a:ext uri="{FF2B5EF4-FFF2-40B4-BE49-F238E27FC236}">
                <a16:creationId xmlns:a16="http://schemas.microsoft.com/office/drawing/2014/main" xmlns="" id="{89C4D9D0-3080-486D-B0A8-07C3AA3A8CC8}"/>
              </a:ext>
            </a:extLst>
          </p:cNvPr>
          <p:cNvPicPr>
            <a:picLocks noChangeAspect="1"/>
          </p:cNvPicPr>
          <p:nvPr/>
        </p:nvPicPr>
        <p:blipFill>
          <a:blip r:embed="rId5"/>
          <a:stretch>
            <a:fillRect/>
          </a:stretch>
        </p:blipFill>
        <p:spPr>
          <a:xfrm>
            <a:off x="4127543" y="2853365"/>
            <a:ext cx="1976300" cy="1480616"/>
          </a:xfrm>
          <a:prstGeom prst="rect">
            <a:avLst/>
          </a:prstGeom>
        </p:spPr>
      </p:pic>
    </p:spTree>
    <p:extLst>
      <p:ext uri="{BB962C8B-B14F-4D97-AF65-F5344CB8AC3E}">
        <p14:creationId xmlns:p14="http://schemas.microsoft.com/office/powerpoint/2010/main" val="184816782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87624" y="764705"/>
            <a:ext cx="7772400" cy="936104"/>
          </a:xfrm>
        </p:spPr>
        <p:txBody>
          <a:bodyPr>
            <a:normAutofit/>
          </a:bodyPr>
          <a:lstStyle/>
          <a:p>
            <a:pPr algn="ctr"/>
            <a:r>
              <a:rPr lang="de-DE" sz="3200" dirty="0">
                <a:ln w="0"/>
                <a:solidFill>
                  <a:schemeClr val="accent1"/>
                </a:solidFill>
                <a:effectLst>
                  <a:outerShdw blurRad="38100" dist="25400" dir="5400000" algn="ctr" rotWithShape="0">
                    <a:srgbClr val="6E747A">
                      <a:alpha val="43000"/>
                    </a:srgbClr>
                  </a:outerShdw>
                </a:effectLst>
              </a:rPr>
              <a:t>Geschichte</a:t>
            </a:r>
          </a:p>
        </p:txBody>
      </p:sp>
      <p:sp>
        <p:nvSpPr>
          <p:cNvPr id="3" name="Untertitel 2"/>
          <p:cNvSpPr>
            <a:spLocks noGrp="1"/>
          </p:cNvSpPr>
          <p:nvPr>
            <p:ph type="subTitle" idx="1"/>
          </p:nvPr>
        </p:nvSpPr>
        <p:spPr>
          <a:xfrm>
            <a:off x="1873424" y="1844824"/>
            <a:ext cx="6400800" cy="4248472"/>
          </a:xfrm>
        </p:spPr>
        <p:txBody>
          <a:bodyPr/>
          <a:lstStyle/>
          <a:p>
            <a:pPr marL="342900" indent="-342900" algn="l">
              <a:lnSpc>
                <a:spcPct val="100000"/>
              </a:lnSpc>
              <a:spcBef>
                <a:spcPts val="200"/>
              </a:spcBef>
              <a:buFont typeface="Arial" panose="020B0604020202020204" pitchFamily="34" charset="0"/>
              <a:buChar char="•"/>
            </a:pPr>
            <a:r>
              <a:rPr lang="de-DE" dirty="0">
                <a:solidFill>
                  <a:sysClr val="windowText" lastClr="000000"/>
                </a:solidFill>
              </a:rPr>
              <a:t>1958 wurde Gut </a:t>
            </a:r>
            <a:r>
              <a:rPr lang="de-DE" dirty="0" err="1">
                <a:solidFill>
                  <a:sysClr val="windowText" lastClr="000000"/>
                </a:solidFill>
              </a:rPr>
              <a:t>Homborn</a:t>
            </a:r>
            <a:r>
              <a:rPr lang="de-DE" dirty="0">
                <a:solidFill>
                  <a:sysClr val="windowText" lastClr="000000"/>
                </a:solidFill>
              </a:rPr>
              <a:t> von Bethel gekauft</a:t>
            </a:r>
          </a:p>
          <a:p>
            <a:pPr marL="342900" indent="-342900" algn="l">
              <a:spcBef>
                <a:spcPts val="200"/>
              </a:spcBef>
              <a:buFont typeface="Arial" panose="020B0604020202020204" pitchFamily="34" charset="0"/>
              <a:buChar char="•"/>
            </a:pPr>
            <a:endParaRPr lang="de-DE" dirty="0">
              <a:solidFill>
                <a:sysClr val="windowText" lastClr="000000"/>
              </a:solidFill>
            </a:endParaRPr>
          </a:p>
          <a:p>
            <a:pPr marL="342900" indent="-342900" algn="l">
              <a:lnSpc>
                <a:spcPct val="100000"/>
              </a:lnSpc>
              <a:spcBef>
                <a:spcPts val="200"/>
              </a:spcBef>
              <a:buFont typeface="Arial" panose="020B0604020202020204" pitchFamily="34" charset="0"/>
              <a:buChar char="•"/>
            </a:pPr>
            <a:r>
              <a:rPr lang="de-DE" dirty="0">
                <a:solidFill>
                  <a:sysClr val="windowText" lastClr="000000"/>
                </a:solidFill>
              </a:rPr>
              <a:t>1961 ging die erst Einrichtung an den Start</a:t>
            </a:r>
          </a:p>
          <a:p>
            <a:pPr marL="342900" indent="-342900" algn="l">
              <a:spcBef>
                <a:spcPts val="200"/>
              </a:spcBef>
              <a:buFont typeface="Arial" panose="020B0604020202020204" pitchFamily="34" charset="0"/>
              <a:buChar char="•"/>
            </a:pPr>
            <a:endParaRPr lang="de-DE" dirty="0">
              <a:solidFill>
                <a:sysClr val="windowText" lastClr="000000"/>
              </a:solidFill>
            </a:endParaRPr>
          </a:p>
          <a:p>
            <a:pPr marL="342900" indent="-342900" algn="l">
              <a:lnSpc>
                <a:spcPct val="100000"/>
              </a:lnSpc>
              <a:spcBef>
                <a:spcPts val="200"/>
              </a:spcBef>
              <a:buFont typeface="Arial" panose="020B0604020202020204" pitchFamily="34" charset="0"/>
              <a:buChar char="•"/>
            </a:pPr>
            <a:r>
              <a:rPr lang="de-DE" dirty="0">
                <a:solidFill>
                  <a:sysClr val="windowText" lastClr="000000"/>
                </a:solidFill>
              </a:rPr>
              <a:t>2010 wurden Einrichtungen und Dienste</a:t>
            </a:r>
          </a:p>
          <a:p>
            <a:pPr marL="342900" indent="-342900" algn="l">
              <a:spcBef>
                <a:spcPts val="200"/>
              </a:spcBef>
              <a:buFont typeface="Arial" panose="020B0604020202020204" pitchFamily="34" charset="0"/>
              <a:buChar char="•"/>
            </a:pPr>
            <a:r>
              <a:rPr lang="de-DE" dirty="0">
                <a:solidFill>
                  <a:sysClr val="windowText" lastClr="000000"/>
                </a:solidFill>
              </a:rPr>
              <a:t>     dezentralisiert</a:t>
            </a:r>
          </a:p>
          <a:p>
            <a:pPr marL="342900" indent="-342900" algn="l">
              <a:spcBef>
                <a:spcPts val="200"/>
              </a:spcBef>
              <a:buFont typeface="Arial" panose="020B0604020202020204" pitchFamily="34" charset="0"/>
              <a:buChar char="•"/>
            </a:pPr>
            <a:endParaRPr lang="de-DE" dirty="0">
              <a:solidFill>
                <a:sysClr val="windowText" lastClr="000000"/>
              </a:solidFill>
            </a:endParaRPr>
          </a:p>
          <a:p>
            <a:pPr marL="342900" indent="-342900" algn="l">
              <a:lnSpc>
                <a:spcPct val="100000"/>
              </a:lnSpc>
              <a:spcBef>
                <a:spcPts val="200"/>
              </a:spcBef>
              <a:buFont typeface="Arial" panose="020B0604020202020204" pitchFamily="34" charset="0"/>
              <a:buChar char="•"/>
            </a:pPr>
            <a:r>
              <a:rPr lang="de-DE" dirty="0">
                <a:solidFill>
                  <a:sysClr val="windowText" lastClr="000000"/>
                </a:solidFill>
              </a:rPr>
              <a:t>Auf dem Bethel Gelände befinden sich jetzt noch  die </a:t>
            </a:r>
            <a:r>
              <a:rPr lang="de-DE" dirty="0" err="1">
                <a:solidFill>
                  <a:sysClr val="windowText" lastClr="000000"/>
                </a:solidFill>
              </a:rPr>
              <a:t>Homborner</a:t>
            </a:r>
            <a:r>
              <a:rPr lang="de-DE" dirty="0">
                <a:solidFill>
                  <a:sysClr val="windowText" lastClr="000000"/>
                </a:solidFill>
              </a:rPr>
              <a:t> Werkstatt und das </a:t>
            </a:r>
          </a:p>
          <a:p>
            <a:pPr marL="342900" indent="-342900" algn="l">
              <a:spcBef>
                <a:spcPts val="200"/>
              </a:spcBef>
              <a:buFont typeface="Arial" panose="020B0604020202020204" pitchFamily="34" charset="0"/>
              <a:buChar char="•"/>
            </a:pPr>
            <a:r>
              <a:rPr lang="de-DE" dirty="0">
                <a:solidFill>
                  <a:sysClr val="windowText" lastClr="000000"/>
                </a:solidFill>
              </a:rPr>
              <a:t>     Philipp-Nicolai-Haus</a:t>
            </a:r>
          </a:p>
          <a:p>
            <a:endParaRPr lang="de-DE" dirty="0"/>
          </a:p>
        </p:txBody>
      </p:sp>
    </p:spTree>
    <p:extLst>
      <p:ext uri="{BB962C8B-B14F-4D97-AF65-F5344CB8AC3E}">
        <p14:creationId xmlns:p14="http://schemas.microsoft.com/office/powerpoint/2010/main" val="3815217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dirty="0">
                <a:ln w="0"/>
                <a:solidFill>
                  <a:schemeClr val="accent1"/>
                </a:solidFill>
                <a:effectLst>
                  <a:outerShdw blurRad="38100" dist="25400" dir="5400000" algn="ctr" rotWithShape="0">
                    <a:srgbClr val="6E747A">
                      <a:alpha val="43000"/>
                    </a:srgbClr>
                  </a:outerShdw>
                </a:effectLst>
              </a:rPr>
              <a:t>Philipp-Nicolai-Haus</a:t>
            </a:r>
          </a:p>
        </p:txBody>
      </p:sp>
      <p:sp>
        <p:nvSpPr>
          <p:cNvPr id="3" name="Inhaltsplatzhalter 2"/>
          <p:cNvSpPr>
            <a:spLocks noGrp="1"/>
          </p:cNvSpPr>
          <p:nvPr>
            <p:ph idx="1"/>
          </p:nvPr>
        </p:nvSpPr>
        <p:spPr/>
        <p:txBody>
          <a:bodyPr/>
          <a:lstStyle/>
          <a:p>
            <a:pPr>
              <a:lnSpc>
                <a:spcPct val="100000"/>
              </a:lnSpc>
              <a:spcBef>
                <a:spcPts val="200"/>
              </a:spcBef>
            </a:pPr>
            <a:r>
              <a:rPr lang="de-DE" dirty="0">
                <a:solidFill>
                  <a:schemeClr val="bg1"/>
                </a:solidFill>
              </a:rPr>
              <a:t>Bietet erwachsenen Menschen mit einer geistigen </a:t>
            </a:r>
          </a:p>
          <a:p>
            <a:pPr>
              <a:lnSpc>
                <a:spcPct val="100000"/>
              </a:lnSpc>
              <a:spcBef>
                <a:spcPts val="200"/>
              </a:spcBef>
            </a:pPr>
            <a:r>
              <a:rPr lang="de-DE" dirty="0">
                <a:solidFill>
                  <a:sysClr val="windowText" lastClr="000000"/>
                </a:solidFill>
              </a:rPr>
              <a:t>Behinderung und komplexen Mehrfachbehinderungen individuelle Unterstützung und Förderung</a:t>
            </a:r>
          </a:p>
          <a:p>
            <a:pPr>
              <a:lnSpc>
                <a:spcPct val="100000"/>
              </a:lnSpc>
              <a:spcBef>
                <a:spcPts val="200"/>
              </a:spcBef>
            </a:pPr>
            <a:endParaRPr lang="de-DE" dirty="0">
              <a:solidFill>
                <a:sysClr val="windowText" lastClr="000000"/>
              </a:solidFill>
            </a:endParaRPr>
          </a:p>
          <a:p>
            <a:pPr>
              <a:lnSpc>
                <a:spcPct val="100000"/>
              </a:lnSpc>
              <a:spcBef>
                <a:spcPts val="200"/>
              </a:spcBef>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a:lnSpc>
                <a:spcPct val="100000"/>
              </a:lnSpc>
              <a:spcBef>
                <a:spcPts val="200"/>
              </a:spcBef>
            </a:pPr>
            <a:r>
              <a:rPr lang="de-DE" dirty="0">
                <a:solidFill>
                  <a:sysClr val="windowText" lastClr="000000"/>
                </a:solidFill>
              </a:rPr>
              <a:t>Ermutigung und Befähigung zur aktiven Teilhabe am unmittelbaren Lebensumfeld</a:t>
            </a:r>
          </a:p>
          <a:p>
            <a:endParaRPr lang="de-DE" dirty="0">
              <a:solidFill>
                <a:sysClr val="windowText" lastClr="000000"/>
              </a:solidFill>
            </a:endParaRPr>
          </a:p>
        </p:txBody>
      </p:sp>
      <p:pic>
        <p:nvPicPr>
          <p:cNvPr id="4" name="Grafik 3"/>
          <p:cNvPicPr>
            <a:picLocks noChangeAspect="1"/>
          </p:cNvPicPr>
          <p:nvPr/>
        </p:nvPicPr>
        <p:blipFill>
          <a:blip r:embed="rId2"/>
          <a:stretch>
            <a:fillRect/>
          </a:stretch>
        </p:blipFill>
        <p:spPr>
          <a:xfrm>
            <a:off x="3275856" y="2996952"/>
            <a:ext cx="2371550" cy="1518036"/>
          </a:xfrm>
          <a:prstGeom prst="rect">
            <a:avLst/>
          </a:prstGeom>
        </p:spPr>
      </p:pic>
    </p:spTree>
    <p:extLst>
      <p:ext uri="{BB962C8B-B14F-4D97-AF65-F5344CB8AC3E}">
        <p14:creationId xmlns:p14="http://schemas.microsoft.com/office/powerpoint/2010/main" val="3527386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dirty="0">
                <a:ln w="0"/>
                <a:solidFill>
                  <a:schemeClr val="accent1"/>
                </a:solidFill>
                <a:effectLst>
                  <a:outerShdw blurRad="38100" dist="25400" dir="5400000" algn="ctr" rotWithShape="0">
                    <a:srgbClr val="6E747A">
                      <a:alpha val="43000"/>
                    </a:srgbClr>
                  </a:outerShdw>
                </a:effectLst>
              </a:rPr>
              <a:t>Homborner Werkstatt (</a:t>
            </a:r>
            <a:r>
              <a:rPr lang="de-DE" sz="3200" dirty="0" err="1">
                <a:ln w="0"/>
                <a:solidFill>
                  <a:schemeClr val="accent1"/>
                </a:solidFill>
                <a:effectLst>
                  <a:outerShdw blurRad="38100" dist="25400" dir="5400000" algn="ctr" rotWithShape="0">
                    <a:srgbClr val="6E747A">
                      <a:alpha val="43000"/>
                    </a:srgbClr>
                  </a:outerShdw>
                </a:effectLst>
              </a:rPr>
              <a:t>WfbM</a:t>
            </a:r>
            <a:r>
              <a:rPr lang="de-DE" sz="3200" dirty="0">
                <a:ln w="0"/>
                <a:solidFill>
                  <a:schemeClr val="accent1"/>
                </a:solidFill>
                <a:effectLst>
                  <a:outerShdw blurRad="38100" dist="25400" dir="5400000" algn="ctr" rotWithShape="0">
                    <a:srgbClr val="6E747A">
                      <a:alpha val="43000"/>
                    </a:srgbClr>
                  </a:outerShdw>
                </a:effectLst>
              </a:rPr>
              <a:t>)</a:t>
            </a:r>
          </a:p>
        </p:txBody>
      </p:sp>
      <p:sp>
        <p:nvSpPr>
          <p:cNvPr id="3" name="Inhaltsplatzhalter 2"/>
          <p:cNvSpPr>
            <a:spLocks noGrp="1"/>
          </p:cNvSpPr>
          <p:nvPr>
            <p:ph idx="1"/>
          </p:nvPr>
        </p:nvSpPr>
        <p:spPr/>
        <p:txBody>
          <a:bodyPr/>
          <a:lstStyle/>
          <a:p>
            <a:pPr>
              <a:lnSpc>
                <a:spcPct val="100000"/>
              </a:lnSpc>
              <a:spcBef>
                <a:spcPts val="200"/>
              </a:spcBef>
            </a:pPr>
            <a:r>
              <a:rPr lang="de-DE" dirty="0">
                <a:solidFill>
                  <a:sysClr val="windowText" lastClr="000000"/>
                </a:solidFill>
              </a:rPr>
              <a:t>Ist eine Werkstatt für behinderte Menschen</a:t>
            </a:r>
          </a:p>
          <a:p>
            <a:pPr marL="0" indent="0">
              <a:lnSpc>
                <a:spcPct val="100000"/>
              </a:lnSpc>
              <a:spcBef>
                <a:spcPts val="200"/>
              </a:spcBef>
              <a:buNone/>
            </a:pPr>
            <a:endParaRPr lang="de-DE" dirty="0">
              <a:solidFill>
                <a:sysClr val="windowText" lastClr="000000"/>
              </a:solidFill>
            </a:endParaRPr>
          </a:p>
          <a:p>
            <a:pPr>
              <a:lnSpc>
                <a:spcPct val="100000"/>
              </a:lnSpc>
              <a:spcBef>
                <a:spcPts val="200"/>
              </a:spcBef>
            </a:pPr>
            <a:r>
              <a:rPr lang="de-DE" dirty="0">
                <a:solidFill>
                  <a:sysClr val="windowText" lastClr="000000"/>
                </a:solidFill>
              </a:rPr>
              <a:t>Ein moderner dualer Dienstleistungsbetrieb für berufliche Rehabilitation</a:t>
            </a:r>
          </a:p>
          <a:p>
            <a:pPr>
              <a:lnSpc>
                <a:spcPct val="100000"/>
              </a:lnSpc>
              <a:spcBef>
                <a:spcPts val="200"/>
              </a:spcBef>
            </a:pPr>
            <a:endParaRPr lang="de-DE" dirty="0">
              <a:solidFill>
                <a:sysClr val="windowText" lastClr="000000"/>
              </a:solidFill>
            </a:endParaRPr>
          </a:p>
          <a:p>
            <a:pPr>
              <a:lnSpc>
                <a:spcPct val="100000"/>
              </a:lnSpc>
              <a:spcBef>
                <a:spcPts val="200"/>
              </a:spcBef>
            </a:pPr>
            <a:r>
              <a:rPr lang="de-DE" dirty="0">
                <a:solidFill>
                  <a:sysClr val="windowText" lastClr="000000"/>
                </a:solidFill>
              </a:rPr>
              <a:t>Menschen mit Behinderung wird hier unabhängig von Grad und Schwere ihrer Behinderung berufliche und soziale Rehabilitation geboten</a:t>
            </a:r>
          </a:p>
          <a:p>
            <a:endParaRPr lang="de-DE" dirty="0">
              <a:solidFill>
                <a:sysClr val="windowText" lastClr="000000"/>
              </a:solidFill>
            </a:endParaRPr>
          </a:p>
        </p:txBody>
      </p:sp>
      <p:pic>
        <p:nvPicPr>
          <p:cNvPr id="5" name="Grafik 4"/>
          <p:cNvPicPr>
            <a:picLocks noChangeAspect="1"/>
          </p:cNvPicPr>
          <p:nvPr/>
        </p:nvPicPr>
        <p:blipFill>
          <a:blip r:embed="rId2"/>
          <a:stretch>
            <a:fillRect/>
          </a:stretch>
        </p:blipFill>
        <p:spPr>
          <a:xfrm>
            <a:off x="5652120" y="4293096"/>
            <a:ext cx="2456901" cy="1987468"/>
          </a:xfrm>
          <a:prstGeom prst="rect">
            <a:avLst/>
          </a:prstGeom>
        </p:spPr>
      </p:pic>
    </p:spTree>
    <p:extLst>
      <p:ext uri="{BB962C8B-B14F-4D97-AF65-F5344CB8AC3E}">
        <p14:creationId xmlns:p14="http://schemas.microsoft.com/office/powerpoint/2010/main" val="2007307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dirty="0">
                <a:ln w="0"/>
                <a:solidFill>
                  <a:schemeClr val="accent1"/>
                </a:solidFill>
                <a:effectLst>
                  <a:outerShdw blurRad="38100" dist="25400" dir="5400000" algn="ctr" rotWithShape="0">
                    <a:srgbClr val="6E747A">
                      <a:alpha val="43000"/>
                    </a:srgbClr>
                  </a:outerShdw>
                </a:effectLst>
              </a:rPr>
              <a:t>Homborner Werkstatt (</a:t>
            </a:r>
            <a:r>
              <a:rPr lang="de-DE" sz="3200" dirty="0" err="1">
                <a:ln w="0"/>
                <a:solidFill>
                  <a:schemeClr val="accent1"/>
                </a:solidFill>
                <a:effectLst>
                  <a:outerShdw blurRad="38100" dist="25400" dir="5400000" algn="ctr" rotWithShape="0">
                    <a:srgbClr val="6E747A">
                      <a:alpha val="43000"/>
                    </a:srgbClr>
                  </a:outerShdw>
                </a:effectLst>
              </a:rPr>
              <a:t>WfbM</a:t>
            </a:r>
            <a:r>
              <a:rPr lang="de-DE" sz="3200" dirty="0">
                <a:ln w="0"/>
                <a:solidFill>
                  <a:schemeClr val="accent1"/>
                </a:solidFill>
                <a:effectLst>
                  <a:outerShdw blurRad="38100" dist="25400" dir="5400000" algn="ctr" rotWithShape="0">
                    <a:srgbClr val="6E747A">
                      <a:alpha val="43000"/>
                    </a:srgbClr>
                  </a:outerShdw>
                </a:effectLst>
              </a:rPr>
              <a:t>)</a:t>
            </a:r>
          </a:p>
        </p:txBody>
      </p:sp>
      <p:sp>
        <p:nvSpPr>
          <p:cNvPr id="3" name="Inhaltsplatzhalter 2"/>
          <p:cNvSpPr>
            <a:spLocks noGrp="1"/>
          </p:cNvSpPr>
          <p:nvPr>
            <p:ph idx="1"/>
          </p:nvPr>
        </p:nvSpPr>
        <p:spPr/>
        <p:txBody>
          <a:bodyPr/>
          <a:lstStyle/>
          <a:p>
            <a:pPr>
              <a:lnSpc>
                <a:spcPct val="100000"/>
              </a:lnSpc>
              <a:spcBef>
                <a:spcPts val="200"/>
              </a:spcBef>
            </a:pPr>
            <a:r>
              <a:rPr lang="de-DE" sz="2800" dirty="0">
                <a:solidFill>
                  <a:sysClr val="windowText" lastClr="000000"/>
                </a:solidFill>
              </a:rPr>
              <a:t>Zudem ist die Werkstatt Dienstleister und Produktionsunternehmen für:</a:t>
            </a:r>
          </a:p>
          <a:p>
            <a:pPr lvl="2">
              <a:spcBef>
                <a:spcPts val="200"/>
              </a:spcBef>
            </a:pPr>
            <a:r>
              <a:rPr lang="de-DE" sz="2200" dirty="0">
                <a:solidFill>
                  <a:sysClr val="windowText" lastClr="000000"/>
                </a:solidFill>
              </a:rPr>
              <a:t>Zahlreiche Kunden</a:t>
            </a:r>
          </a:p>
          <a:p>
            <a:pPr lvl="2">
              <a:spcBef>
                <a:spcPts val="200"/>
              </a:spcBef>
            </a:pPr>
            <a:r>
              <a:rPr lang="de-DE" sz="2200" dirty="0">
                <a:solidFill>
                  <a:sysClr val="windowText" lastClr="000000"/>
                </a:solidFill>
              </a:rPr>
              <a:t>Auftraggeber aus Industrie, </a:t>
            </a:r>
          </a:p>
          <a:p>
            <a:pPr marL="517525" lvl="1" indent="0">
              <a:lnSpc>
                <a:spcPct val="100000"/>
              </a:lnSpc>
              <a:spcBef>
                <a:spcPts val="200"/>
              </a:spcBef>
              <a:buNone/>
            </a:pPr>
            <a:r>
              <a:rPr lang="de-DE" sz="2400" dirty="0">
                <a:solidFill>
                  <a:sysClr val="windowText" lastClr="000000"/>
                </a:solidFill>
              </a:rPr>
              <a:t>       Handwerk und Handel</a:t>
            </a:r>
          </a:p>
          <a:p>
            <a:pPr lvl="2">
              <a:spcBef>
                <a:spcPts val="200"/>
              </a:spcBef>
            </a:pPr>
            <a:r>
              <a:rPr lang="de-DE" sz="2200" dirty="0">
                <a:solidFill>
                  <a:sysClr val="windowText" lastClr="000000"/>
                </a:solidFill>
              </a:rPr>
              <a:t>Partner der öffentlichen Hand</a:t>
            </a:r>
          </a:p>
          <a:p>
            <a:pPr>
              <a:lnSpc>
                <a:spcPct val="100000"/>
              </a:lnSpc>
              <a:spcBef>
                <a:spcPts val="200"/>
              </a:spcBef>
            </a:pPr>
            <a:endParaRPr lang="de-DE" sz="2800" dirty="0">
              <a:solidFill>
                <a:sysClr val="windowText" lastClr="000000"/>
              </a:solidFill>
            </a:endParaRPr>
          </a:p>
          <a:p>
            <a:pPr>
              <a:lnSpc>
                <a:spcPct val="100000"/>
              </a:lnSpc>
              <a:spcBef>
                <a:spcPts val="200"/>
              </a:spcBef>
            </a:pPr>
            <a:r>
              <a:rPr lang="de-DE" sz="2800" dirty="0">
                <a:solidFill>
                  <a:sysClr val="windowText" lastClr="000000"/>
                </a:solidFill>
              </a:rPr>
              <a:t>180 behinderte Menschen haben hier ihren Arbeitsplatz</a:t>
            </a:r>
          </a:p>
          <a:p>
            <a:pPr>
              <a:lnSpc>
                <a:spcPct val="100000"/>
              </a:lnSpc>
              <a:spcBef>
                <a:spcPts val="200"/>
              </a:spcBef>
            </a:pPr>
            <a:r>
              <a:rPr lang="de-DE" sz="2800" dirty="0">
                <a:solidFill>
                  <a:sysClr val="windowText" lastClr="000000"/>
                </a:solidFill>
              </a:rPr>
              <a:t>40 beschäftigte Mitarbeitende</a:t>
            </a:r>
          </a:p>
          <a:p>
            <a:endParaRPr lang="de-DE" dirty="0">
              <a:solidFill>
                <a:sysClr val="windowText" lastClr="000000"/>
              </a:solidFill>
            </a:endParaRPr>
          </a:p>
        </p:txBody>
      </p:sp>
      <p:pic>
        <p:nvPicPr>
          <p:cNvPr id="4" name="Grafik 3"/>
          <p:cNvPicPr>
            <a:picLocks noChangeAspect="1"/>
          </p:cNvPicPr>
          <p:nvPr/>
        </p:nvPicPr>
        <p:blipFill>
          <a:blip r:embed="rId2"/>
          <a:stretch>
            <a:fillRect/>
          </a:stretch>
        </p:blipFill>
        <p:spPr>
          <a:xfrm>
            <a:off x="5652120" y="2132856"/>
            <a:ext cx="2792210" cy="2145978"/>
          </a:xfrm>
          <a:prstGeom prst="rect">
            <a:avLst/>
          </a:prstGeom>
        </p:spPr>
      </p:pic>
    </p:spTree>
    <p:extLst>
      <p:ext uri="{BB962C8B-B14F-4D97-AF65-F5344CB8AC3E}">
        <p14:creationId xmlns:p14="http://schemas.microsoft.com/office/powerpoint/2010/main" val="498551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dirty="0">
                <a:ln w="0"/>
                <a:solidFill>
                  <a:schemeClr val="accent1"/>
                </a:solidFill>
                <a:effectLst>
                  <a:outerShdw blurRad="38100" dist="25400" dir="5400000" algn="ctr" rotWithShape="0">
                    <a:srgbClr val="6E747A">
                      <a:alpha val="43000"/>
                    </a:srgbClr>
                  </a:outerShdw>
                </a:effectLst>
              </a:rPr>
              <a:t>Arbeit</a:t>
            </a:r>
          </a:p>
        </p:txBody>
      </p:sp>
      <p:sp>
        <p:nvSpPr>
          <p:cNvPr id="3" name="Inhaltsplatzhalter 2"/>
          <p:cNvSpPr>
            <a:spLocks noGrp="1"/>
          </p:cNvSpPr>
          <p:nvPr>
            <p:ph idx="1"/>
          </p:nvPr>
        </p:nvSpPr>
        <p:spPr/>
        <p:txBody>
          <a:bodyPr/>
          <a:lstStyle/>
          <a:p>
            <a:pPr>
              <a:lnSpc>
                <a:spcPct val="100000"/>
              </a:lnSpc>
              <a:spcBef>
                <a:spcPts val="200"/>
              </a:spcBef>
            </a:pPr>
            <a:r>
              <a:rPr lang="de-DE" sz="2800" dirty="0">
                <a:solidFill>
                  <a:sysClr val="windowText" lastClr="000000"/>
                </a:solidFill>
              </a:rPr>
              <a:t>Es besteht eine enge Zusammenarbeit mit:</a:t>
            </a:r>
          </a:p>
          <a:p>
            <a:pPr lvl="2">
              <a:spcBef>
                <a:spcPts val="200"/>
              </a:spcBef>
            </a:pPr>
            <a:r>
              <a:rPr lang="de-DE" sz="2400" dirty="0">
                <a:solidFill>
                  <a:sysClr val="windowText" lastClr="000000"/>
                </a:solidFill>
              </a:rPr>
              <a:t>den Nachbarn</a:t>
            </a:r>
          </a:p>
          <a:p>
            <a:pPr lvl="2">
              <a:spcBef>
                <a:spcPts val="200"/>
              </a:spcBef>
            </a:pPr>
            <a:r>
              <a:rPr lang="de-DE" sz="2400" dirty="0">
                <a:solidFill>
                  <a:sysClr val="windowText" lastClr="000000"/>
                </a:solidFill>
              </a:rPr>
              <a:t>der evangelischen Kirchengemeinde</a:t>
            </a:r>
          </a:p>
          <a:p>
            <a:pPr lvl="2">
              <a:spcBef>
                <a:spcPts val="200"/>
              </a:spcBef>
            </a:pPr>
            <a:r>
              <a:rPr lang="de-DE" sz="2400" dirty="0">
                <a:solidFill>
                  <a:sysClr val="windowText" lastClr="000000"/>
                </a:solidFill>
              </a:rPr>
              <a:t>den Vereinen</a:t>
            </a:r>
          </a:p>
          <a:p>
            <a:pPr lvl="2">
              <a:spcBef>
                <a:spcPts val="200"/>
              </a:spcBef>
            </a:pPr>
            <a:r>
              <a:rPr lang="de-DE" sz="2400" dirty="0">
                <a:solidFill>
                  <a:sysClr val="windowText" lastClr="000000"/>
                </a:solidFill>
              </a:rPr>
              <a:t>Sekundarschule in Breckerfeld</a:t>
            </a:r>
          </a:p>
          <a:p>
            <a:pPr>
              <a:lnSpc>
                <a:spcPct val="100000"/>
              </a:lnSpc>
              <a:spcBef>
                <a:spcPts val="200"/>
              </a:spcBef>
            </a:pPr>
            <a:endParaRPr lang="de-DE" sz="2800" dirty="0">
              <a:solidFill>
                <a:sysClr val="windowText" lastClr="000000"/>
              </a:solidFill>
            </a:endParaRPr>
          </a:p>
          <a:p>
            <a:pPr>
              <a:lnSpc>
                <a:spcPct val="100000"/>
              </a:lnSpc>
              <a:spcBef>
                <a:spcPts val="200"/>
              </a:spcBef>
            </a:pPr>
            <a:r>
              <a:rPr lang="de-DE" sz="2800" dirty="0">
                <a:solidFill>
                  <a:sysClr val="windowText" lastClr="000000"/>
                </a:solidFill>
              </a:rPr>
              <a:t>Gestützt wird die inklusive Arbeit durch zwei ausgebildete Community </a:t>
            </a:r>
            <a:r>
              <a:rPr lang="de-DE" sz="2800" dirty="0" err="1">
                <a:solidFill>
                  <a:sysClr val="windowText" lastClr="000000"/>
                </a:solidFill>
              </a:rPr>
              <a:t>Networker</a:t>
            </a:r>
            <a:endParaRPr lang="de-DE" sz="2800" dirty="0">
              <a:solidFill>
                <a:sysClr val="windowText" lastClr="000000"/>
              </a:solidFill>
            </a:endParaRPr>
          </a:p>
          <a:p>
            <a:pPr lvl="2">
              <a:spcBef>
                <a:spcPts val="200"/>
              </a:spcBef>
            </a:pPr>
            <a:r>
              <a:rPr lang="de-DE" sz="2400" dirty="0">
                <a:solidFill>
                  <a:sysClr val="windowText" lastClr="000000"/>
                </a:solidFill>
              </a:rPr>
              <a:t>die ihre Arbeit mit der Mitgliedschaft in der </a:t>
            </a:r>
            <a:r>
              <a:rPr lang="de-DE" sz="2400" dirty="0" err="1">
                <a:solidFill>
                  <a:sysClr val="windowText" lastClr="000000"/>
                </a:solidFill>
              </a:rPr>
              <a:t>DoGeWa</a:t>
            </a:r>
            <a:r>
              <a:rPr lang="de-DE" sz="2400" dirty="0">
                <a:solidFill>
                  <a:sysClr val="windowText" lastClr="000000"/>
                </a:solidFill>
              </a:rPr>
              <a:t> untermauern</a:t>
            </a:r>
          </a:p>
          <a:p>
            <a:endParaRPr lang="de-DE" dirty="0">
              <a:solidFill>
                <a:sysClr val="windowText" lastClr="000000"/>
              </a:solidFill>
            </a:endParaRPr>
          </a:p>
        </p:txBody>
      </p:sp>
    </p:spTree>
    <p:extLst>
      <p:ext uri="{BB962C8B-B14F-4D97-AF65-F5344CB8AC3E}">
        <p14:creationId xmlns:p14="http://schemas.microsoft.com/office/powerpoint/2010/main" val="2847747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dirty="0">
                <a:ln w="0"/>
                <a:solidFill>
                  <a:schemeClr val="accent1"/>
                </a:solidFill>
                <a:effectLst>
                  <a:outerShdw blurRad="38100" dist="25400" dir="5400000" algn="ctr" rotWithShape="0">
                    <a:srgbClr val="6E747A">
                      <a:alpha val="43000"/>
                    </a:srgbClr>
                  </a:outerShdw>
                </a:effectLst>
              </a:rPr>
              <a:t>Veranstaltungen</a:t>
            </a:r>
          </a:p>
        </p:txBody>
      </p:sp>
      <p:sp>
        <p:nvSpPr>
          <p:cNvPr id="3" name="Inhaltsplatzhalter 2"/>
          <p:cNvSpPr>
            <a:spLocks noGrp="1"/>
          </p:cNvSpPr>
          <p:nvPr>
            <p:ph idx="1"/>
          </p:nvPr>
        </p:nvSpPr>
        <p:spPr>
          <a:xfrm>
            <a:off x="827584" y="1988840"/>
            <a:ext cx="7859216" cy="4392488"/>
          </a:xfrm>
        </p:spPr>
        <p:txBody>
          <a:bodyPr/>
          <a:lstStyle/>
          <a:p>
            <a:pPr>
              <a:lnSpc>
                <a:spcPct val="100000"/>
              </a:lnSpc>
              <a:spcBef>
                <a:spcPts val="200"/>
              </a:spcBef>
            </a:pPr>
            <a:r>
              <a:rPr lang="de-DE" dirty="0">
                <a:solidFill>
                  <a:sysClr val="windowText" lastClr="000000"/>
                </a:solidFill>
              </a:rPr>
              <a:t>Bergfest an jedem 1. Sonntag im September</a:t>
            </a:r>
          </a:p>
          <a:p>
            <a:pPr marL="0" indent="0">
              <a:lnSpc>
                <a:spcPct val="100000"/>
              </a:lnSpc>
              <a:spcBef>
                <a:spcPts val="200"/>
              </a:spcBef>
              <a:buNone/>
            </a:pPr>
            <a:endParaRPr lang="de-DE" dirty="0">
              <a:solidFill>
                <a:sysClr val="windowText" lastClr="000000"/>
              </a:solidFill>
            </a:endParaRPr>
          </a:p>
          <a:p>
            <a:pPr>
              <a:lnSpc>
                <a:spcPct val="100000"/>
              </a:lnSpc>
              <a:spcBef>
                <a:spcPts val="200"/>
              </a:spcBef>
            </a:pPr>
            <a:r>
              <a:rPr lang="de-DE" dirty="0">
                <a:solidFill>
                  <a:sysClr val="windowText" lastClr="000000"/>
                </a:solidFill>
              </a:rPr>
              <a:t>Stand auf dem </a:t>
            </a:r>
            <a:r>
              <a:rPr lang="de-DE" dirty="0" err="1">
                <a:solidFill>
                  <a:sysClr val="windowText" lastClr="000000"/>
                </a:solidFill>
              </a:rPr>
              <a:t>Breckerfelder</a:t>
            </a:r>
            <a:r>
              <a:rPr lang="de-DE" dirty="0">
                <a:solidFill>
                  <a:sysClr val="windowText" lastClr="000000"/>
                </a:solidFill>
              </a:rPr>
              <a:t> Bauernmarkt</a:t>
            </a:r>
          </a:p>
          <a:p>
            <a:pPr lvl="2">
              <a:spcBef>
                <a:spcPts val="200"/>
              </a:spcBef>
            </a:pPr>
            <a:r>
              <a:rPr lang="de-DE" dirty="0">
                <a:solidFill>
                  <a:sysClr val="windowText" lastClr="000000"/>
                </a:solidFill>
              </a:rPr>
              <a:t>Mit Waren aus eigener Herstellung</a:t>
            </a:r>
          </a:p>
          <a:p>
            <a:pPr marL="517525" lvl="1" indent="0">
              <a:lnSpc>
                <a:spcPct val="100000"/>
              </a:lnSpc>
              <a:spcBef>
                <a:spcPts val="200"/>
              </a:spcBef>
              <a:buNone/>
            </a:pPr>
            <a:endParaRPr lang="de-DE" sz="3200" dirty="0">
              <a:solidFill>
                <a:sysClr val="windowText" lastClr="000000"/>
              </a:solidFill>
            </a:endParaRPr>
          </a:p>
          <a:p>
            <a:pPr>
              <a:lnSpc>
                <a:spcPct val="100000"/>
              </a:lnSpc>
              <a:spcBef>
                <a:spcPts val="200"/>
              </a:spcBef>
            </a:pPr>
            <a:r>
              <a:rPr lang="de-DE" dirty="0">
                <a:solidFill>
                  <a:sysClr val="windowText" lastClr="000000"/>
                </a:solidFill>
              </a:rPr>
              <a:t>Stand auf dem </a:t>
            </a:r>
            <a:r>
              <a:rPr lang="de-DE" dirty="0" err="1">
                <a:solidFill>
                  <a:sysClr val="windowText" lastClr="000000"/>
                </a:solidFill>
              </a:rPr>
              <a:t>Breckerfelder</a:t>
            </a:r>
            <a:r>
              <a:rPr lang="de-DE" dirty="0">
                <a:solidFill>
                  <a:sysClr val="windowText" lastClr="000000"/>
                </a:solidFill>
              </a:rPr>
              <a:t> Weihnachtsmarkt</a:t>
            </a:r>
          </a:p>
          <a:p>
            <a:pPr lvl="2">
              <a:spcBef>
                <a:spcPts val="200"/>
              </a:spcBef>
            </a:pPr>
            <a:r>
              <a:rPr lang="de-DE" dirty="0">
                <a:solidFill>
                  <a:sysClr val="windowText" lastClr="000000"/>
                </a:solidFill>
              </a:rPr>
              <a:t>Mit Waren aus eigener Herstellung</a:t>
            </a:r>
          </a:p>
          <a:p>
            <a:pPr marL="517525" lvl="1" indent="0">
              <a:lnSpc>
                <a:spcPct val="100000"/>
              </a:lnSpc>
              <a:spcBef>
                <a:spcPts val="200"/>
              </a:spcBef>
              <a:buNone/>
            </a:pPr>
            <a:endParaRPr lang="de-DE" sz="2400" dirty="0">
              <a:solidFill>
                <a:sysClr val="windowText" lastClr="000000"/>
              </a:solidFill>
            </a:endParaRPr>
          </a:p>
          <a:p>
            <a:endParaRPr lang="de-DE" dirty="0">
              <a:solidFill>
                <a:sysClr val="windowText" lastClr="000000"/>
              </a:solidFill>
            </a:endParaRPr>
          </a:p>
        </p:txBody>
      </p:sp>
    </p:spTree>
    <p:extLst>
      <p:ext uri="{BB962C8B-B14F-4D97-AF65-F5344CB8AC3E}">
        <p14:creationId xmlns:p14="http://schemas.microsoft.com/office/powerpoint/2010/main" val="1697012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FFFFCC">
                <a:alpha val="0"/>
              </a:srgbClr>
            </a:gs>
            <a:gs pos="41000">
              <a:srgbClr val="FFCC00">
                <a:alpha val="56000"/>
              </a:srgbClr>
            </a:gs>
            <a:gs pos="76000">
              <a:schemeClr val="accent3">
                <a:lumMod val="60000"/>
                <a:lumOff val="40000"/>
                <a:alpha val="77000"/>
              </a:schemeClr>
            </a:gs>
            <a:gs pos="95000">
              <a:schemeClr val="accent3">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6000">
                      <a:schemeClr val="bg1">
                        <a:lumMod val="75000"/>
                        <a:lumOff val="25000"/>
                      </a:schemeClr>
                    </a:gs>
                  </a:gsLst>
                  <a:lin ang="5400000" scaled="0"/>
                  <a:tileRect/>
                </a:gradFill>
              </a:rPr>
              <a:t>Geschichte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9783"/>
            <a:ext cx="6696000" cy="4473133"/>
          </a:xfrm>
        </p:spPr>
        <p:txBody>
          <a:bodyPr/>
          <a:lstStyle/>
          <a:p>
            <a:pPr>
              <a:lnSpc>
                <a:spcPct val="100000"/>
              </a:lnSpc>
              <a:spcBef>
                <a:spcPts val="200"/>
              </a:spcBef>
            </a:pPr>
            <a:r>
              <a:rPr lang="de-DE" dirty="0">
                <a:solidFill>
                  <a:sysClr val="windowText" lastClr="000000"/>
                </a:solidFill>
              </a:rPr>
              <a:t>70 Mitglieder </a:t>
            </a:r>
          </a:p>
          <a:p>
            <a:pPr>
              <a:lnSpc>
                <a:spcPct val="100000"/>
              </a:lnSpc>
              <a:spcBef>
                <a:spcPts val="200"/>
              </a:spcBef>
            </a:pPr>
            <a:r>
              <a:rPr lang="de-DE" dirty="0">
                <a:solidFill>
                  <a:sysClr val="windowText" lastClr="000000"/>
                </a:solidFill>
              </a:rPr>
              <a:t>1. Vorsitzender ist Peter Krause</a:t>
            </a:r>
          </a:p>
          <a:p>
            <a:pPr>
              <a:lnSpc>
                <a:spcPct val="100000"/>
              </a:lnSpc>
              <a:spcBef>
                <a:spcPts val="200"/>
              </a:spcBef>
            </a:pPr>
            <a:r>
              <a:rPr lang="de-DE" dirty="0">
                <a:solidFill>
                  <a:sysClr val="windowText" lastClr="000000"/>
                </a:solidFill>
              </a:rPr>
              <a:t>Der Verein ist Teil des westfälisch-lippischen Landesverbandes</a:t>
            </a:r>
          </a:p>
          <a:p>
            <a:pPr>
              <a:lnSpc>
                <a:spcPct val="100000"/>
              </a:lnSpc>
              <a:spcBef>
                <a:spcPts val="200"/>
              </a:spcBef>
            </a:pPr>
            <a:r>
              <a:rPr lang="de-DE" dirty="0">
                <a:solidFill>
                  <a:sysClr val="windowText" lastClr="000000"/>
                </a:solidFill>
              </a:rPr>
              <a:t>Der Verein ist durch Landwirte und</a:t>
            </a:r>
          </a:p>
          <a:p>
            <a:pPr marL="0" indent="0">
              <a:lnSpc>
                <a:spcPct val="100000"/>
              </a:lnSpc>
              <a:spcBef>
                <a:spcPts val="200"/>
              </a:spcBef>
              <a:buNone/>
            </a:pPr>
            <a:r>
              <a:rPr lang="de-DE" dirty="0">
                <a:solidFill>
                  <a:sysClr val="windowText" lastClr="000000"/>
                </a:solidFill>
              </a:rPr>
              <a:t>    weitere Mitglieder in Waldbauer </a:t>
            </a:r>
          </a:p>
          <a:p>
            <a:pPr marL="0" indent="0">
              <a:lnSpc>
                <a:spcPct val="100000"/>
              </a:lnSpc>
              <a:spcBef>
                <a:spcPts val="200"/>
              </a:spcBef>
              <a:buNone/>
            </a:pPr>
            <a:r>
              <a:rPr lang="de-DE" dirty="0">
                <a:solidFill>
                  <a:sysClr val="windowText" lastClr="000000"/>
                </a:solidFill>
              </a:rPr>
              <a:t>    organisiert</a:t>
            </a:r>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endParaRPr lang="de-DE" dirty="0"/>
          </a:p>
          <a:p>
            <a:pPr>
              <a:lnSpc>
                <a:spcPct val="150000"/>
              </a:lnSpc>
              <a:spcBef>
                <a:spcPts val="200"/>
              </a:spcBef>
            </a:pPr>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C000"/>
          </a:solidFill>
          <a:ln w="1905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800" b="1" dirty="0">
                <a:solidFill>
                  <a:srgbClr val="FFFFFF"/>
                </a:solidFill>
                <a:effectLst>
                  <a:outerShdw blurRad="38100" dist="38100" dir="2700000" algn="tl">
                    <a:srgbClr val="000000">
                      <a:alpha val="43137"/>
                    </a:srgbClr>
                  </a:outerShdw>
                </a:effectLst>
                <a:latin typeface="Segoe" pitchFamily="34" charset="0"/>
              </a:rPr>
              <a:t>Landwirtschaftlicher</a:t>
            </a:r>
            <a:r>
              <a:rPr lang="de-DE" sz="3200" b="1" dirty="0">
                <a:solidFill>
                  <a:srgbClr val="FFFFFF"/>
                </a:solidFill>
                <a:effectLst>
                  <a:outerShdw blurRad="38100" dist="38100" dir="2700000" algn="tl">
                    <a:srgbClr val="000000">
                      <a:alpha val="43137"/>
                    </a:srgbClr>
                  </a:outerShdw>
                </a:effectLst>
                <a:latin typeface="Segoe" pitchFamily="34" charset="0"/>
              </a:rPr>
              <a:t> </a:t>
            </a:r>
            <a:r>
              <a:rPr lang="de-DE" sz="2800" b="1" dirty="0">
                <a:solidFill>
                  <a:srgbClr val="FFFFFF"/>
                </a:solidFill>
                <a:effectLst>
                  <a:outerShdw blurRad="38100" dist="38100" dir="2700000" algn="tl">
                    <a:srgbClr val="000000">
                      <a:alpha val="43137"/>
                    </a:srgbClr>
                  </a:outerShdw>
                </a:effectLst>
                <a:latin typeface="Segoe" pitchFamily="34" charset="0"/>
              </a:rPr>
              <a:t>Ortsverein</a:t>
            </a:r>
          </a:p>
        </p:txBody>
      </p:sp>
      <p:pic>
        <p:nvPicPr>
          <p:cNvPr id="10" name="Grafik 9">
            <a:extLst>
              <a:ext uri="{FF2B5EF4-FFF2-40B4-BE49-F238E27FC236}">
                <a16:creationId xmlns:a16="http://schemas.microsoft.com/office/drawing/2014/main" xmlns="" id="{E10B8E2F-3406-4558-BC98-5FA4365B8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 y="176400"/>
            <a:ext cx="1440000" cy="1384616"/>
          </a:xfrm>
          <a:prstGeom prst="rect">
            <a:avLst/>
          </a:prstGeom>
        </p:spPr>
      </p:pic>
      <p:pic>
        <p:nvPicPr>
          <p:cNvPr id="12" name="Grafik 11">
            <a:extLst>
              <a:ext uri="{FF2B5EF4-FFF2-40B4-BE49-F238E27FC236}">
                <a16:creationId xmlns:a16="http://schemas.microsoft.com/office/drawing/2014/main" xmlns="" id="{DE202B8D-093D-4EFA-9817-DA7A422089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877875"/>
            <a:ext cx="2376264" cy="1782198"/>
          </a:xfrm>
          <a:prstGeom prst="rect">
            <a:avLst/>
          </a:prstGeom>
        </p:spPr>
      </p:pic>
    </p:spTree>
    <p:extLst>
      <p:ext uri="{BB962C8B-B14F-4D97-AF65-F5344CB8AC3E}">
        <p14:creationId xmlns:p14="http://schemas.microsoft.com/office/powerpoint/2010/main" val="172580409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FFFFCC">
                <a:alpha val="0"/>
              </a:srgbClr>
            </a:gs>
            <a:gs pos="41000">
              <a:srgbClr val="FFCC00">
                <a:alpha val="56000"/>
              </a:srgbClr>
            </a:gs>
            <a:gs pos="76000">
              <a:schemeClr val="accent3">
                <a:lumMod val="60000"/>
                <a:lumOff val="40000"/>
                <a:alpha val="77000"/>
              </a:schemeClr>
            </a:gs>
            <a:gs pos="95000">
              <a:schemeClr val="accent3">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504036" y="230188"/>
            <a:ext cx="7258964"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Veranstaltungen</a:t>
            </a:r>
          </a:p>
        </p:txBody>
      </p:sp>
      <p:sp>
        <p:nvSpPr>
          <p:cNvPr id="3" name="Inhaltsplatzhalter 2">
            <a:extLst>
              <a:ext uri="{FF2B5EF4-FFF2-40B4-BE49-F238E27FC236}">
                <a16:creationId xmlns:a16="http://schemas.microsoft.com/office/drawing/2014/main" xmlns="" id="{2C1074C2-D9D5-4178-A1B4-04660AAB793D}"/>
              </a:ext>
            </a:extLst>
          </p:cNvPr>
          <p:cNvSpPr>
            <a:spLocks noGrp="1" noChangeAspect="1"/>
          </p:cNvSpPr>
          <p:nvPr>
            <p:ph idx="1"/>
          </p:nvPr>
        </p:nvSpPr>
        <p:spPr>
          <a:xfrm>
            <a:off x="1627200" y="1558800"/>
            <a:ext cx="6696000" cy="6879832"/>
          </a:xfrm>
        </p:spPr>
        <p:txBody>
          <a:bodyPr/>
          <a:lstStyle/>
          <a:p>
            <a:pPr>
              <a:lnSpc>
                <a:spcPct val="100000"/>
              </a:lnSpc>
              <a:spcBef>
                <a:spcPts val="200"/>
              </a:spcBef>
            </a:pPr>
            <a:r>
              <a:rPr lang="de-DE" dirty="0">
                <a:solidFill>
                  <a:sysClr val="windowText" lastClr="000000"/>
                </a:solidFill>
              </a:rPr>
              <a:t>Gemeinsames Spießbraten grillen</a:t>
            </a:r>
          </a:p>
          <a:p>
            <a:pPr marL="0" indent="0">
              <a:lnSpc>
                <a:spcPct val="100000"/>
              </a:lnSpc>
              <a:spcBef>
                <a:spcPts val="200"/>
              </a:spcBef>
              <a:buNone/>
            </a:pPr>
            <a:endParaRPr lang="de-DE" dirty="0">
              <a:solidFill>
                <a:sysClr val="windowText" lastClr="000000"/>
              </a:solidFill>
            </a:endParaRPr>
          </a:p>
          <a:p>
            <a:pPr>
              <a:lnSpc>
                <a:spcPct val="100000"/>
              </a:lnSpc>
              <a:spcBef>
                <a:spcPts val="200"/>
              </a:spcBef>
            </a:pPr>
            <a:r>
              <a:rPr lang="de-DE" dirty="0">
                <a:solidFill>
                  <a:sysClr val="windowText" lastClr="000000"/>
                </a:solidFill>
              </a:rPr>
              <a:t>Durchführung von Versammlungen</a:t>
            </a:r>
          </a:p>
          <a:p>
            <a:pPr lvl="1">
              <a:lnSpc>
                <a:spcPct val="100000"/>
              </a:lnSpc>
              <a:spcBef>
                <a:spcPts val="200"/>
              </a:spcBef>
            </a:pPr>
            <a:r>
              <a:rPr lang="de-DE" dirty="0">
                <a:solidFill>
                  <a:sysClr val="windowText" lastClr="000000"/>
                </a:solidFill>
              </a:rPr>
              <a:t>Informationsweitergabe</a:t>
            </a:r>
          </a:p>
          <a:p>
            <a:pPr lvl="1">
              <a:lnSpc>
                <a:spcPct val="100000"/>
              </a:lnSpc>
              <a:spcBef>
                <a:spcPts val="200"/>
              </a:spcBef>
            </a:pPr>
            <a:r>
              <a:rPr lang="de-DE" dirty="0">
                <a:solidFill>
                  <a:sysClr val="windowText" lastClr="000000"/>
                </a:solidFill>
              </a:rPr>
              <a:t>Qualifizierung</a:t>
            </a:r>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endParaRPr lang="de-DE" dirty="0"/>
          </a:p>
          <a:p>
            <a:pPr>
              <a:lnSpc>
                <a:spcPct val="150000"/>
              </a:lnSpc>
              <a:spcBef>
                <a:spcPts val="200"/>
              </a:spcBef>
            </a:pPr>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C000"/>
          </a:solidFill>
          <a:ln w="1905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800" b="1" dirty="0">
                <a:solidFill>
                  <a:srgbClr val="FFFFFF"/>
                </a:solidFill>
                <a:effectLst>
                  <a:outerShdw blurRad="38100" dist="38100" dir="2700000" algn="tl">
                    <a:srgbClr val="000000">
                      <a:alpha val="43137"/>
                    </a:srgbClr>
                  </a:outerShdw>
                </a:effectLst>
                <a:latin typeface="Segoe" pitchFamily="34" charset="0"/>
              </a:rPr>
              <a:t>Landwirtschaftlicher</a:t>
            </a:r>
            <a:r>
              <a:rPr lang="de-DE" sz="3200" b="1" dirty="0">
                <a:solidFill>
                  <a:srgbClr val="FFFFFF"/>
                </a:solidFill>
                <a:effectLst>
                  <a:outerShdw blurRad="38100" dist="38100" dir="2700000" algn="tl">
                    <a:srgbClr val="000000">
                      <a:alpha val="43137"/>
                    </a:srgbClr>
                  </a:outerShdw>
                </a:effectLst>
                <a:latin typeface="Segoe" pitchFamily="34" charset="0"/>
              </a:rPr>
              <a:t> </a:t>
            </a:r>
            <a:r>
              <a:rPr lang="de-DE" sz="2800" b="1" dirty="0">
                <a:solidFill>
                  <a:srgbClr val="FFFFFF"/>
                </a:solidFill>
                <a:effectLst>
                  <a:outerShdw blurRad="38100" dist="38100" dir="2700000" algn="tl">
                    <a:srgbClr val="000000">
                      <a:alpha val="43137"/>
                    </a:srgbClr>
                  </a:outerShdw>
                </a:effectLst>
                <a:latin typeface="Segoe" pitchFamily="34" charset="0"/>
              </a:rPr>
              <a:t>Ortsverein</a:t>
            </a:r>
          </a:p>
        </p:txBody>
      </p:sp>
      <p:pic>
        <p:nvPicPr>
          <p:cNvPr id="10" name="Grafik 9">
            <a:extLst>
              <a:ext uri="{FF2B5EF4-FFF2-40B4-BE49-F238E27FC236}">
                <a16:creationId xmlns:a16="http://schemas.microsoft.com/office/drawing/2014/main" xmlns="" id="{E10B8E2F-3406-4558-BC98-5FA4365B8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6400"/>
            <a:ext cx="1440000" cy="1384615"/>
          </a:xfrm>
          <a:prstGeom prst="rect">
            <a:avLst/>
          </a:prstGeom>
        </p:spPr>
      </p:pic>
      <p:pic>
        <p:nvPicPr>
          <p:cNvPr id="7" name="Grafik 6">
            <a:extLst>
              <a:ext uri="{FF2B5EF4-FFF2-40B4-BE49-F238E27FC236}">
                <a16:creationId xmlns:a16="http://schemas.microsoft.com/office/drawing/2014/main" xmlns="" id="{35C366C8-6167-4BEB-857F-CDB4F78E7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4509120"/>
            <a:ext cx="2602880" cy="1952160"/>
          </a:xfrm>
          <a:prstGeom prst="rect">
            <a:avLst/>
          </a:prstGeom>
        </p:spPr>
      </p:pic>
    </p:spTree>
    <p:extLst>
      <p:ext uri="{BB962C8B-B14F-4D97-AF65-F5344CB8AC3E}">
        <p14:creationId xmlns:p14="http://schemas.microsoft.com/office/powerpoint/2010/main" val="13029225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7F76AADC-6FA7-43DA-B939-A9FC3D57F8EB}"/>
              </a:ext>
            </a:extLst>
          </p:cNvPr>
          <p:cNvSpPr>
            <a:spLocks noGrp="1"/>
          </p:cNvSpPr>
          <p:nvPr>
            <p:ph idx="1"/>
          </p:nvPr>
        </p:nvSpPr>
        <p:spPr>
          <a:xfrm>
            <a:off x="784800" y="1627200"/>
            <a:ext cx="7574400" cy="8568500"/>
          </a:xfrm>
        </p:spPr>
        <p:txBody>
          <a:bodyPr/>
          <a:lstStyle/>
          <a:p>
            <a:pPr marL="0" indent="0">
              <a:buNone/>
            </a:pPr>
            <a:r>
              <a:rPr lang="de-DE" dirty="0">
                <a:solidFill>
                  <a:schemeClr val="bg1"/>
                </a:solidFill>
              </a:rPr>
              <a:t>Aufgabe/Schließung:</a:t>
            </a:r>
          </a:p>
          <a:p>
            <a:pPr marL="0" indent="0">
              <a:buNone/>
            </a:pPr>
            <a:endParaRPr lang="de-DE" dirty="0">
              <a:solidFill>
                <a:schemeClr val="bg1"/>
              </a:solidFill>
            </a:endParaRPr>
          </a:p>
          <a:p>
            <a:r>
              <a:rPr lang="de-DE" dirty="0">
                <a:solidFill>
                  <a:schemeClr val="bg1"/>
                </a:solidFill>
              </a:rPr>
              <a:t>2001 Sparkassenfiliale</a:t>
            </a:r>
          </a:p>
          <a:p>
            <a:pPr marL="0" indent="0">
              <a:buNone/>
            </a:pPr>
            <a:endParaRPr lang="de-DE" dirty="0">
              <a:solidFill>
                <a:schemeClr val="bg1"/>
              </a:solidFill>
            </a:endParaRPr>
          </a:p>
          <a:p>
            <a:r>
              <a:rPr lang="de-DE" dirty="0">
                <a:solidFill>
                  <a:schemeClr val="bg1"/>
                </a:solidFill>
              </a:rPr>
              <a:t>2003 Postfiliale</a:t>
            </a:r>
          </a:p>
          <a:p>
            <a:pPr marL="0" indent="0">
              <a:buNone/>
            </a:pPr>
            <a:endParaRPr lang="de-DE" dirty="0">
              <a:solidFill>
                <a:schemeClr val="bg1"/>
              </a:solidFill>
            </a:endParaRPr>
          </a:p>
          <a:p>
            <a:r>
              <a:rPr lang="de-DE" dirty="0">
                <a:solidFill>
                  <a:schemeClr val="bg1"/>
                </a:solidFill>
              </a:rPr>
              <a:t>2010 Laden Schier</a:t>
            </a:r>
          </a:p>
          <a:p>
            <a:pPr marL="0" indent="0">
              <a:buNone/>
            </a:pPr>
            <a:endParaRPr lang="de-DE" dirty="0">
              <a:solidFill>
                <a:schemeClr val="bg1"/>
              </a:solidFill>
            </a:endParaRPr>
          </a:p>
          <a:p>
            <a:r>
              <a:rPr lang="de-DE" dirty="0">
                <a:solidFill>
                  <a:schemeClr val="bg1"/>
                </a:solidFill>
              </a:rPr>
              <a:t>2013 Abriss der Andachtshalle</a:t>
            </a:r>
          </a:p>
          <a:p>
            <a:pPr marL="0" indent="0">
              <a:buNone/>
            </a:pPr>
            <a:endParaRPr lang="de-DE" dirty="0"/>
          </a:p>
          <a:p>
            <a:endParaRPr lang="de-DE" dirty="0"/>
          </a:p>
          <a:p>
            <a:pPr marL="0" indent="0">
              <a:buNone/>
            </a:pPr>
            <a:endParaRPr lang="de-DE" dirty="0"/>
          </a:p>
          <a:p>
            <a:endParaRPr lang="de-DE" dirty="0"/>
          </a:p>
          <a:p>
            <a:pPr marL="0" indent="0">
              <a:buNone/>
            </a:pPr>
            <a:endParaRPr lang="de-DE" dirty="0"/>
          </a:p>
          <a:p>
            <a:endParaRPr lang="de-DE" dirty="0"/>
          </a:p>
          <a:p>
            <a:endParaRPr lang="de-DE" dirty="0"/>
          </a:p>
        </p:txBody>
      </p:sp>
      <p:sp>
        <p:nvSpPr>
          <p:cNvPr id="5" name="Titel 1">
            <a:extLst>
              <a:ext uri="{FF2B5EF4-FFF2-40B4-BE49-F238E27FC236}">
                <a16:creationId xmlns:a16="http://schemas.microsoft.com/office/drawing/2014/main" xmlns="" id="{4460B67C-8EE0-4C8B-947D-0C378FBA027E}"/>
              </a:ext>
            </a:extLst>
          </p:cNvPr>
          <p:cNvSpPr>
            <a:spLocks noGrp="1"/>
          </p:cNvSpPr>
          <p:nvPr>
            <p:ph type="title"/>
          </p:nvPr>
        </p:nvSpPr>
        <p:spPr>
          <a:xfrm>
            <a:off x="381000" y="230188"/>
            <a:ext cx="8382000" cy="665162"/>
          </a:xfrm>
        </p:spPr>
        <p:txBody>
          <a:bodyPr/>
          <a:lstStyle/>
          <a:p>
            <a:pPr algn="ctr"/>
            <a:r>
              <a:rPr lang="de-DE" dirty="0">
                <a:gradFill flip="none" rotWithShape="1">
                  <a:gsLst>
                    <a:gs pos="21000">
                      <a:schemeClr val="tx1">
                        <a:lumMod val="75000"/>
                      </a:schemeClr>
                    </a:gs>
                    <a:gs pos="88000">
                      <a:schemeClr val="bg1">
                        <a:lumMod val="85000"/>
                        <a:lumOff val="15000"/>
                      </a:schemeClr>
                    </a:gs>
                  </a:gsLst>
                  <a:lin ang="5400000" scaled="0"/>
                  <a:tileRect/>
                </a:gradFill>
              </a:rPr>
              <a:t>Entwicklung der Infrastruktur</a:t>
            </a:r>
          </a:p>
        </p:txBody>
      </p:sp>
    </p:spTree>
    <p:extLst>
      <p:ext uri="{BB962C8B-B14F-4D97-AF65-F5344CB8AC3E}">
        <p14:creationId xmlns:p14="http://schemas.microsoft.com/office/powerpoint/2010/main" val="369433704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FFFFCC">
                <a:alpha val="0"/>
              </a:srgbClr>
            </a:gs>
            <a:gs pos="41000">
              <a:srgbClr val="FFCC00">
                <a:alpha val="56000"/>
              </a:srgbClr>
            </a:gs>
            <a:gs pos="76000">
              <a:schemeClr val="accent3">
                <a:lumMod val="60000"/>
                <a:lumOff val="40000"/>
                <a:alpha val="77000"/>
              </a:schemeClr>
            </a:gs>
            <a:gs pos="95000">
              <a:schemeClr val="accent3">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504036" y="230188"/>
            <a:ext cx="7258964"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Veranstaltungen</a:t>
            </a:r>
          </a:p>
        </p:txBody>
      </p:sp>
      <p:sp>
        <p:nvSpPr>
          <p:cNvPr id="3" name="Inhaltsplatzhalter 2">
            <a:extLst>
              <a:ext uri="{FF2B5EF4-FFF2-40B4-BE49-F238E27FC236}">
                <a16:creationId xmlns:a16="http://schemas.microsoft.com/office/drawing/2014/main" xmlns="" id="{2C1074C2-D9D5-4178-A1B4-04660AAB793D}"/>
              </a:ext>
            </a:extLst>
          </p:cNvPr>
          <p:cNvSpPr>
            <a:spLocks noGrp="1" noChangeAspect="1"/>
          </p:cNvSpPr>
          <p:nvPr>
            <p:ph idx="1"/>
          </p:nvPr>
        </p:nvSpPr>
        <p:spPr>
          <a:xfrm>
            <a:off x="1627200" y="1558800"/>
            <a:ext cx="6696000" cy="8716232"/>
          </a:xfrm>
        </p:spPr>
        <p:txBody>
          <a:bodyPr/>
          <a:lstStyle/>
          <a:p>
            <a:pPr>
              <a:lnSpc>
                <a:spcPct val="100000"/>
              </a:lnSpc>
              <a:spcBef>
                <a:spcPts val="200"/>
              </a:spcBef>
            </a:pPr>
            <a:r>
              <a:rPr lang="de-DE" dirty="0">
                <a:solidFill>
                  <a:sysClr val="windowText" lastClr="000000"/>
                </a:solidFill>
              </a:rPr>
              <a:t>Jahresfahrt mit allen Mitgliedern</a:t>
            </a:r>
          </a:p>
          <a:p>
            <a:pPr marL="0" indent="0">
              <a:lnSpc>
                <a:spcPct val="100000"/>
              </a:lnSpc>
              <a:spcBef>
                <a:spcPts val="200"/>
              </a:spcBef>
              <a:buNone/>
            </a:pPr>
            <a:r>
              <a:rPr lang="de-DE" dirty="0">
                <a:solidFill>
                  <a:sysClr val="windowText" lastClr="000000"/>
                </a:solidFill>
              </a:rPr>
              <a:t>    Traditionelles Erntedankfest </a:t>
            </a:r>
          </a:p>
          <a:p>
            <a:pPr marL="0" indent="0">
              <a:lnSpc>
                <a:spcPct val="100000"/>
              </a:lnSpc>
              <a:spcBef>
                <a:spcPts val="200"/>
              </a:spcBef>
              <a:buNone/>
            </a:pPr>
            <a:r>
              <a:rPr lang="de-DE" dirty="0">
                <a:solidFill>
                  <a:sysClr val="windowText" lastClr="000000"/>
                </a:solidFill>
              </a:rPr>
              <a:t>    im Oktober</a:t>
            </a:r>
          </a:p>
          <a:p>
            <a:pPr marL="0" indent="0">
              <a:lnSpc>
                <a:spcPct val="100000"/>
              </a:lnSpc>
              <a:spcBef>
                <a:spcPts val="200"/>
              </a:spcBef>
              <a:buNone/>
            </a:pPr>
            <a:endParaRPr lang="de-DE" dirty="0">
              <a:solidFill>
                <a:sysClr val="windowText" lastClr="000000"/>
              </a:solidFill>
            </a:endParaRPr>
          </a:p>
          <a:p>
            <a:pPr lvl="1">
              <a:lnSpc>
                <a:spcPct val="100000"/>
              </a:lnSpc>
              <a:spcBef>
                <a:spcPts val="200"/>
              </a:spcBef>
            </a:pPr>
            <a:r>
              <a:rPr lang="de-DE" dirty="0">
                <a:solidFill>
                  <a:sysClr val="windowText" lastClr="000000"/>
                </a:solidFill>
              </a:rPr>
              <a:t>Erhaltung der Tradition und Brauchtumspflege</a:t>
            </a:r>
          </a:p>
          <a:p>
            <a:pPr lvl="1">
              <a:lnSpc>
                <a:spcPct val="100000"/>
              </a:lnSpc>
              <a:spcBef>
                <a:spcPts val="200"/>
              </a:spcBef>
            </a:pPr>
            <a:r>
              <a:rPr lang="de-DE" dirty="0">
                <a:solidFill>
                  <a:sysClr val="windowText" lastClr="000000"/>
                </a:solidFill>
              </a:rPr>
              <a:t>Die Erntekrone wird beim gemeinsamen Erntekranzbinden </a:t>
            </a:r>
          </a:p>
          <a:p>
            <a:pPr marL="517525" lvl="1" indent="0">
              <a:lnSpc>
                <a:spcPct val="100000"/>
              </a:lnSpc>
              <a:spcBef>
                <a:spcPts val="200"/>
              </a:spcBef>
              <a:buNone/>
            </a:pPr>
            <a:r>
              <a:rPr lang="de-DE" dirty="0">
                <a:solidFill>
                  <a:sysClr val="windowText" lastClr="000000"/>
                </a:solidFill>
              </a:rPr>
              <a:t>     gebunden</a:t>
            </a:r>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endParaRPr lang="de-DE" dirty="0"/>
          </a:p>
          <a:p>
            <a:pPr>
              <a:lnSpc>
                <a:spcPct val="150000"/>
              </a:lnSpc>
              <a:spcBef>
                <a:spcPts val="200"/>
              </a:spcBef>
            </a:pPr>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80000" y="1772816"/>
            <a:ext cx="864096" cy="4464496"/>
          </a:xfrm>
          <a:prstGeom prst="rect">
            <a:avLst/>
          </a:prstGeom>
          <a:solidFill>
            <a:srgbClr val="FFC000"/>
          </a:solidFill>
          <a:ln w="1905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800" b="1" dirty="0">
                <a:solidFill>
                  <a:srgbClr val="FFFFFF"/>
                </a:solidFill>
                <a:effectLst>
                  <a:outerShdw blurRad="38100" dist="38100" dir="2700000" algn="tl">
                    <a:srgbClr val="000000">
                      <a:alpha val="43137"/>
                    </a:srgbClr>
                  </a:outerShdw>
                </a:effectLst>
                <a:latin typeface="Segoe" pitchFamily="34" charset="0"/>
              </a:rPr>
              <a:t>Landwirtschaftlicher</a:t>
            </a:r>
            <a:r>
              <a:rPr lang="de-DE" sz="3200" b="1" dirty="0">
                <a:solidFill>
                  <a:srgbClr val="FFFFFF"/>
                </a:solidFill>
                <a:effectLst>
                  <a:outerShdw blurRad="38100" dist="38100" dir="2700000" algn="tl">
                    <a:srgbClr val="000000">
                      <a:alpha val="43137"/>
                    </a:srgbClr>
                  </a:outerShdw>
                </a:effectLst>
                <a:latin typeface="Segoe" pitchFamily="34" charset="0"/>
              </a:rPr>
              <a:t> </a:t>
            </a:r>
            <a:r>
              <a:rPr lang="de-DE" sz="2800" b="1" dirty="0">
                <a:solidFill>
                  <a:srgbClr val="FFFFFF"/>
                </a:solidFill>
                <a:effectLst>
                  <a:outerShdw blurRad="38100" dist="38100" dir="2700000" algn="tl">
                    <a:srgbClr val="000000">
                      <a:alpha val="43137"/>
                    </a:srgbClr>
                  </a:outerShdw>
                </a:effectLst>
                <a:latin typeface="Segoe" pitchFamily="34" charset="0"/>
              </a:rPr>
              <a:t>Ortsverein</a:t>
            </a:r>
          </a:p>
        </p:txBody>
      </p:sp>
      <p:pic>
        <p:nvPicPr>
          <p:cNvPr id="10" name="Grafik 9">
            <a:extLst>
              <a:ext uri="{FF2B5EF4-FFF2-40B4-BE49-F238E27FC236}">
                <a16:creationId xmlns:a16="http://schemas.microsoft.com/office/drawing/2014/main" xmlns="" id="{E10B8E2F-3406-4558-BC98-5FA4365B8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6400"/>
            <a:ext cx="1440000" cy="1384615"/>
          </a:xfrm>
          <a:prstGeom prst="rect">
            <a:avLst/>
          </a:prstGeom>
        </p:spPr>
      </p:pic>
      <p:pic>
        <p:nvPicPr>
          <p:cNvPr id="6" name="Grafik 5">
            <a:extLst>
              <a:ext uri="{FF2B5EF4-FFF2-40B4-BE49-F238E27FC236}">
                <a16:creationId xmlns:a16="http://schemas.microsoft.com/office/drawing/2014/main" xmlns="" id="{0828AA23-CC0E-42C1-AF7A-74015B1BC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39790">
            <a:off x="6856295" y="2884612"/>
            <a:ext cx="2041925" cy="1531444"/>
          </a:xfrm>
          <a:prstGeom prst="rect">
            <a:avLst/>
          </a:prstGeom>
        </p:spPr>
      </p:pic>
    </p:spTree>
    <p:extLst>
      <p:ext uri="{BB962C8B-B14F-4D97-AF65-F5344CB8AC3E}">
        <p14:creationId xmlns:p14="http://schemas.microsoft.com/office/powerpoint/2010/main" val="235188426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FFFFCC">
                <a:alpha val="0"/>
              </a:srgbClr>
            </a:gs>
            <a:gs pos="41000">
              <a:srgbClr val="FFC000">
                <a:alpha val="56000"/>
              </a:srgbClr>
            </a:gs>
            <a:gs pos="76000">
              <a:schemeClr val="accent3">
                <a:lumMod val="75000"/>
                <a:alpha val="77000"/>
              </a:schemeClr>
            </a:gs>
            <a:gs pos="95000">
              <a:schemeClr val="accent3">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504036" y="230188"/>
            <a:ext cx="7258964"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Wandel der Zeit</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9783"/>
            <a:ext cx="6696000" cy="8541826"/>
          </a:xfrm>
        </p:spPr>
        <p:txBody>
          <a:bodyPr/>
          <a:lstStyle/>
          <a:p>
            <a:pPr>
              <a:lnSpc>
                <a:spcPct val="100000"/>
              </a:lnSpc>
              <a:spcBef>
                <a:spcPts val="200"/>
              </a:spcBef>
            </a:pPr>
            <a:r>
              <a:rPr lang="de-DE" dirty="0">
                <a:solidFill>
                  <a:sysClr val="windowText" lastClr="000000"/>
                </a:solidFill>
              </a:rPr>
              <a:t>Strukturwandel in der Landwirtschaft</a:t>
            </a:r>
          </a:p>
          <a:p>
            <a:pPr lvl="1">
              <a:lnSpc>
                <a:spcPct val="100000"/>
              </a:lnSpc>
              <a:spcBef>
                <a:spcPts val="200"/>
              </a:spcBef>
            </a:pPr>
            <a:r>
              <a:rPr lang="de-DE" dirty="0">
                <a:solidFill>
                  <a:sysClr val="windowText" lastClr="000000"/>
                </a:solidFill>
              </a:rPr>
              <a:t>In den vergangen Jahren ist ein Rückgang der bewirtschafteten Bauernhöfe in Waldbauer zu verzeichnen</a:t>
            </a:r>
          </a:p>
          <a:p>
            <a:pPr lvl="1">
              <a:lnSpc>
                <a:spcPct val="100000"/>
              </a:lnSpc>
              <a:spcBef>
                <a:spcPts val="200"/>
              </a:spcBef>
            </a:pPr>
            <a:r>
              <a:rPr lang="de-DE" dirty="0">
                <a:solidFill>
                  <a:sysClr val="windowText" lastClr="000000"/>
                </a:solidFill>
              </a:rPr>
              <a:t>Trotzdem sind die Mitgliederzahlen des Ortsvereins konstant geblieben</a:t>
            </a:r>
          </a:p>
          <a:p>
            <a:pPr lvl="1">
              <a:lnSpc>
                <a:spcPct val="100000"/>
              </a:lnSpc>
              <a:spcBef>
                <a:spcPts val="200"/>
              </a:spcBef>
            </a:pPr>
            <a:endParaRPr lang="de-DE" dirty="0">
              <a:solidFill>
                <a:sysClr val="windowText" lastClr="000000"/>
              </a:solidFill>
            </a:endParaRPr>
          </a:p>
          <a:p>
            <a:pPr>
              <a:lnSpc>
                <a:spcPct val="100000"/>
              </a:lnSpc>
              <a:spcBef>
                <a:spcPts val="200"/>
              </a:spcBef>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endParaRPr lang="de-DE" dirty="0"/>
          </a:p>
          <a:p>
            <a:pPr marL="0" indent="0">
              <a:lnSpc>
                <a:spcPct val="150000"/>
              </a:lnSpc>
              <a:spcBef>
                <a:spcPts val="200"/>
              </a:spcBef>
              <a:buNone/>
            </a:pPr>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C000"/>
          </a:solidFill>
          <a:ln w="1905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800" b="1" dirty="0">
                <a:solidFill>
                  <a:srgbClr val="FFFFFF"/>
                </a:solidFill>
                <a:effectLst>
                  <a:outerShdw blurRad="38100" dist="38100" dir="2700000" algn="tl">
                    <a:srgbClr val="000000">
                      <a:alpha val="43137"/>
                    </a:srgbClr>
                  </a:outerShdw>
                </a:effectLst>
                <a:latin typeface="Segoe" pitchFamily="34" charset="0"/>
              </a:rPr>
              <a:t>Landwirtschaftlicher</a:t>
            </a:r>
            <a:r>
              <a:rPr lang="de-DE" sz="3200" b="1" dirty="0">
                <a:solidFill>
                  <a:srgbClr val="FFFFFF"/>
                </a:solidFill>
                <a:effectLst>
                  <a:outerShdw blurRad="38100" dist="38100" dir="2700000" algn="tl">
                    <a:srgbClr val="000000">
                      <a:alpha val="43137"/>
                    </a:srgbClr>
                  </a:outerShdw>
                </a:effectLst>
                <a:latin typeface="Segoe" pitchFamily="34" charset="0"/>
              </a:rPr>
              <a:t> </a:t>
            </a:r>
            <a:r>
              <a:rPr lang="de-DE" sz="2800" b="1" dirty="0">
                <a:solidFill>
                  <a:srgbClr val="FFFFFF"/>
                </a:solidFill>
                <a:effectLst>
                  <a:outerShdw blurRad="38100" dist="38100" dir="2700000" algn="tl">
                    <a:srgbClr val="000000">
                      <a:alpha val="43137"/>
                    </a:srgbClr>
                  </a:outerShdw>
                </a:effectLst>
                <a:latin typeface="Segoe" pitchFamily="34" charset="0"/>
              </a:rPr>
              <a:t>Ortsverein</a:t>
            </a:r>
          </a:p>
        </p:txBody>
      </p:sp>
      <p:pic>
        <p:nvPicPr>
          <p:cNvPr id="10" name="Grafik 9">
            <a:extLst>
              <a:ext uri="{FF2B5EF4-FFF2-40B4-BE49-F238E27FC236}">
                <a16:creationId xmlns:a16="http://schemas.microsoft.com/office/drawing/2014/main" xmlns="" id="{E10B8E2F-3406-4558-BC98-5FA4365B8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6400"/>
            <a:ext cx="1440000" cy="1384615"/>
          </a:xfrm>
          <a:prstGeom prst="rect">
            <a:avLst/>
          </a:prstGeom>
        </p:spPr>
      </p:pic>
      <p:pic>
        <p:nvPicPr>
          <p:cNvPr id="7" name="Grafik 6">
            <a:extLst>
              <a:ext uri="{FF2B5EF4-FFF2-40B4-BE49-F238E27FC236}">
                <a16:creationId xmlns:a16="http://schemas.microsoft.com/office/drawing/2014/main" xmlns="" id="{72829DF4-0169-4A37-86F2-2BA3D45AE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80957">
            <a:off x="2278529" y="4900510"/>
            <a:ext cx="2023667" cy="1517750"/>
          </a:xfrm>
          <a:prstGeom prst="rect">
            <a:avLst/>
          </a:prstGeom>
        </p:spPr>
      </p:pic>
      <p:pic>
        <p:nvPicPr>
          <p:cNvPr id="9" name="Grafik 8">
            <a:extLst>
              <a:ext uri="{FF2B5EF4-FFF2-40B4-BE49-F238E27FC236}">
                <a16:creationId xmlns:a16="http://schemas.microsoft.com/office/drawing/2014/main" xmlns="" id="{40E0EAE7-AD19-4199-96D8-378DA512EA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55751">
            <a:off x="5813147" y="4960922"/>
            <a:ext cx="1874831" cy="1406123"/>
          </a:xfrm>
          <a:prstGeom prst="rect">
            <a:avLst/>
          </a:prstGeom>
        </p:spPr>
      </p:pic>
    </p:spTree>
    <p:extLst>
      <p:ext uri="{BB962C8B-B14F-4D97-AF65-F5344CB8AC3E}">
        <p14:creationId xmlns:p14="http://schemas.microsoft.com/office/powerpoint/2010/main" val="152899142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FFFFCC">
                <a:alpha val="0"/>
              </a:srgbClr>
            </a:gs>
            <a:gs pos="41000">
              <a:srgbClr val="FFC000">
                <a:alpha val="56000"/>
              </a:srgbClr>
            </a:gs>
            <a:gs pos="76000">
              <a:schemeClr val="accent3">
                <a:lumMod val="75000"/>
                <a:alpha val="77000"/>
              </a:schemeClr>
            </a:gs>
            <a:gs pos="95000">
              <a:schemeClr val="accent3">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504036" y="230188"/>
            <a:ext cx="7258964" cy="664797"/>
          </a:xfrm>
        </p:spPr>
        <p:txBody>
          <a:bodyPr/>
          <a:lstStyle/>
          <a:p>
            <a:pPr algn="ctr"/>
            <a:r>
              <a:rPr lang="de-DE" dirty="0">
                <a:gradFill flip="none" rotWithShape="1">
                  <a:gsLst>
                    <a:gs pos="21000">
                      <a:schemeClr val="tx1">
                        <a:lumMod val="75000"/>
                      </a:schemeClr>
                    </a:gs>
                    <a:gs pos="88000">
                      <a:schemeClr val="bg1">
                        <a:lumMod val="85000"/>
                        <a:lumOff val="15000"/>
                      </a:schemeClr>
                    </a:gs>
                  </a:gsLst>
                  <a:lin ang="5400000" scaled="0"/>
                  <a:tileRect/>
                </a:gradFill>
              </a:rPr>
              <a:t>Wandel der Zeit</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9783"/>
            <a:ext cx="6696000" cy="7962180"/>
          </a:xfrm>
        </p:spPr>
        <p:txBody>
          <a:bodyPr/>
          <a:lstStyle/>
          <a:p>
            <a:pPr>
              <a:lnSpc>
                <a:spcPct val="100000"/>
              </a:lnSpc>
              <a:spcBef>
                <a:spcPts val="200"/>
              </a:spcBef>
            </a:pPr>
            <a:r>
              <a:rPr lang="de-DE" dirty="0">
                <a:solidFill>
                  <a:sysClr val="windowText" lastClr="000000"/>
                </a:solidFill>
              </a:rPr>
              <a:t>Die Aktivitäten erleben einen regen Zuspruch</a:t>
            </a:r>
          </a:p>
          <a:p>
            <a:pPr marL="0" indent="0">
              <a:lnSpc>
                <a:spcPct val="100000"/>
              </a:lnSpc>
              <a:spcBef>
                <a:spcPts val="200"/>
              </a:spcBef>
              <a:buNone/>
            </a:pPr>
            <a:endParaRPr lang="de-DE" dirty="0">
              <a:solidFill>
                <a:sysClr val="windowText" lastClr="000000"/>
              </a:solidFill>
            </a:endParaRPr>
          </a:p>
          <a:p>
            <a:pPr>
              <a:lnSpc>
                <a:spcPct val="100000"/>
              </a:lnSpc>
              <a:spcBef>
                <a:spcPts val="200"/>
              </a:spcBef>
            </a:pPr>
            <a:r>
              <a:rPr lang="de-DE" dirty="0">
                <a:solidFill>
                  <a:sysClr val="windowText" lastClr="000000"/>
                </a:solidFill>
              </a:rPr>
              <a:t>Auch wenn kein direkter Bezug zur Landwirtschaft vorhanden ist, herrscht eine hohe Identifikation</a:t>
            </a:r>
          </a:p>
          <a:p>
            <a:pPr marL="0" indent="0">
              <a:lnSpc>
                <a:spcPct val="100000"/>
              </a:lnSpc>
              <a:spcBef>
                <a:spcPts val="200"/>
              </a:spcBef>
              <a:buNone/>
            </a:pPr>
            <a:r>
              <a:rPr lang="de-DE" dirty="0">
                <a:solidFill>
                  <a:sysClr val="windowText" lastClr="000000"/>
                </a:solidFill>
              </a:rPr>
              <a:t>    mit dem Ortsverein Waldbauer </a:t>
            </a:r>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endParaRPr lang="de-DE" dirty="0"/>
          </a:p>
          <a:p>
            <a:pPr>
              <a:lnSpc>
                <a:spcPct val="150000"/>
              </a:lnSpc>
              <a:spcBef>
                <a:spcPts val="200"/>
              </a:spcBef>
            </a:pPr>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rgbClr val="FFC000"/>
          </a:solidFill>
          <a:ln w="1905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800" b="1" dirty="0">
                <a:solidFill>
                  <a:srgbClr val="FFFFFF"/>
                </a:solidFill>
                <a:effectLst>
                  <a:outerShdw blurRad="38100" dist="38100" dir="2700000" algn="tl">
                    <a:srgbClr val="000000">
                      <a:alpha val="43137"/>
                    </a:srgbClr>
                  </a:outerShdw>
                </a:effectLst>
                <a:latin typeface="Segoe" pitchFamily="34" charset="0"/>
              </a:rPr>
              <a:t>Landwirtschaftlicher</a:t>
            </a:r>
            <a:r>
              <a:rPr lang="de-DE" sz="3200" b="1" dirty="0">
                <a:solidFill>
                  <a:srgbClr val="FFFFFF"/>
                </a:solidFill>
                <a:effectLst>
                  <a:outerShdw blurRad="38100" dist="38100" dir="2700000" algn="tl">
                    <a:srgbClr val="000000">
                      <a:alpha val="43137"/>
                    </a:srgbClr>
                  </a:outerShdw>
                </a:effectLst>
                <a:latin typeface="Segoe" pitchFamily="34" charset="0"/>
              </a:rPr>
              <a:t> </a:t>
            </a:r>
            <a:r>
              <a:rPr lang="de-DE" sz="2800" b="1" dirty="0">
                <a:solidFill>
                  <a:srgbClr val="FFFFFF"/>
                </a:solidFill>
                <a:effectLst>
                  <a:outerShdw blurRad="38100" dist="38100" dir="2700000" algn="tl">
                    <a:srgbClr val="000000">
                      <a:alpha val="43137"/>
                    </a:srgbClr>
                  </a:outerShdw>
                </a:effectLst>
                <a:latin typeface="Segoe" pitchFamily="34" charset="0"/>
              </a:rPr>
              <a:t>Ortsverein</a:t>
            </a:r>
          </a:p>
        </p:txBody>
      </p:sp>
      <p:pic>
        <p:nvPicPr>
          <p:cNvPr id="10" name="Grafik 9">
            <a:extLst>
              <a:ext uri="{FF2B5EF4-FFF2-40B4-BE49-F238E27FC236}">
                <a16:creationId xmlns:a16="http://schemas.microsoft.com/office/drawing/2014/main" xmlns="" id="{E10B8E2F-3406-4558-BC98-5FA4365B8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6400"/>
            <a:ext cx="1440000" cy="1384615"/>
          </a:xfrm>
          <a:prstGeom prst="rect">
            <a:avLst/>
          </a:prstGeom>
        </p:spPr>
      </p:pic>
      <p:pic>
        <p:nvPicPr>
          <p:cNvPr id="6" name="Grafik 5">
            <a:extLst>
              <a:ext uri="{FF2B5EF4-FFF2-40B4-BE49-F238E27FC236}">
                <a16:creationId xmlns:a16="http://schemas.microsoft.com/office/drawing/2014/main" xmlns="" id="{8BAB87E8-BFC0-4F6D-B4FF-384CFF6FE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3747">
            <a:off x="6526340" y="4913041"/>
            <a:ext cx="2060151" cy="1545113"/>
          </a:xfrm>
          <a:prstGeom prst="rect">
            <a:avLst/>
          </a:prstGeom>
        </p:spPr>
      </p:pic>
    </p:spTree>
    <p:extLst>
      <p:ext uri="{BB962C8B-B14F-4D97-AF65-F5344CB8AC3E}">
        <p14:creationId xmlns:p14="http://schemas.microsoft.com/office/powerpoint/2010/main" val="89255412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FFFFCC"/>
            </a:gs>
            <a:gs pos="56000">
              <a:schemeClr val="accent4">
                <a:lumMod val="75000"/>
                <a:alpha val="50000"/>
              </a:schemeClr>
            </a:gs>
            <a:gs pos="80000">
              <a:schemeClr val="accent4">
                <a:lumMod val="50000"/>
                <a:alpha val="80000"/>
              </a:schemeClr>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504036" y="230188"/>
            <a:ext cx="7258964"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Geschichte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9783"/>
            <a:ext cx="6696000" cy="9542099"/>
          </a:xfrm>
        </p:spPr>
        <p:txBody>
          <a:bodyPr/>
          <a:lstStyle/>
          <a:p>
            <a:pPr>
              <a:lnSpc>
                <a:spcPct val="100000"/>
              </a:lnSpc>
              <a:spcBef>
                <a:spcPts val="200"/>
              </a:spcBef>
            </a:pPr>
            <a:r>
              <a:rPr lang="de-DE" dirty="0">
                <a:solidFill>
                  <a:sysClr val="windowText" lastClr="000000"/>
                </a:solidFill>
              </a:rPr>
              <a:t>1951 wurde der Hegering Waldbauer von Dahl getrennt und als selbständiger Hegering geführt</a:t>
            </a:r>
          </a:p>
          <a:p>
            <a:pPr>
              <a:lnSpc>
                <a:spcPct val="100000"/>
              </a:lnSpc>
              <a:spcBef>
                <a:spcPts val="200"/>
              </a:spcBef>
            </a:pPr>
            <a:r>
              <a:rPr lang="de-DE" dirty="0">
                <a:solidFill>
                  <a:sysClr val="windowText" lastClr="000000"/>
                </a:solidFill>
              </a:rPr>
              <a:t>Nach der kommunalen Neugliederung</a:t>
            </a:r>
          </a:p>
          <a:p>
            <a:pPr marL="0" indent="0">
              <a:lnSpc>
                <a:spcPct val="100000"/>
              </a:lnSpc>
              <a:spcBef>
                <a:spcPts val="200"/>
              </a:spcBef>
              <a:buNone/>
            </a:pPr>
            <a:r>
              <a:rPr lang="de-DE" dirty="0">
                <a:solidFill>
                  <a:sysClr val="windowText" lastClr="000000"/>
                </a:solidFill>
              </a:rPr>
              <a:t>    1970 fiel der Hegering Dahl an Hagen,</a:t>
            </a:r>
          </a:p>
          <a:p>
            <a:pPr marL="0" indent="0">
              <a:lnSpc>
                <a:spcPct val="100000"/>
              </a:lnSpc>
              <a:spcBef>
                <a:spcPts val="200"/>
              </a:spcBef>
              <a:buNone/>
            </a:pPr>
            <a:r>
              <a:rPr lang="de-DE" dirty="0">
                <a:solidFill>
                  <a:sysClr val="windowText" lastClr="000000"/>
                </a:solidFill>
              </a:rPr>
              <a:t>    seit dem gibt es zwei Hegeringe im </a:t>
            </a:r>
          </a:p>
          <a:p>
            <a:pPr marL="0" indent="0">
              <a:lnSpc>
                <a:spcPct val="100000"/>
              </a:lnSpc>
              <a:spcBef>
                <a:spcPts val="200"/>
              </a:spcBef>
              <a:buNone/>
            </a:pPr>
            <a:r>
              <a:rPr lang="de-DE" dirty="0">
                <a:solidFill>
                  <a:sysClr val="windowText" lastClr="000000"/>
                </a:solidFill>
              </a:rPr>
              <a:t>    Stadtgebiet: Breckerfeld und   </a:t>
            </a:r>
          </a:p>
          <a:p>
            <a:pPr marL="0" indent="0">
              <a:lnSpc>
                <a:spcPct val="100000"/>
              </a:lnSpc>
              <a:spcBef>
                <a:spcPts val="200"/>
              </a:spcBef>
              <a:buNone/>
            </a:pPr>
            <a:r>
              <a:rPr lang="de-DE" dirty="0">
                <a:solidFill>
                  <a:sysClr val="windowText" lastClr="000000"/>
                </a:solidFill>
              </a:rPr>
              <a:t>    Waldbauer</a:t>
            </a:r>
          </a:p>
          <a:p>
            <a:pPr marL="0" indent="0">
              <a:lnSpc>
                <a:spcPct val="100000"/>
              </a:lnSpc>
              <a:spcBef>
                <a:spcPts val="200"/>
              </a:spcBef>
              <a:buNone/>
            </a:pPr>
            <a:r>
              <a:rPr lang="de-DE" dirty="0"/>
              <a:t> </a:t>
            </a:r>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endParaRPr lang="de-DE" dirty="0"/>
          </a:p>
          <a:p>
            <a:pPr>
              <a:lnSpc>
                <a:spcPct val="150000"/>
              </a:lnSpc>
              <a:spcBef>
                <a:spcPts val="200"/>
              </a:spcBef>
            </a:pPr>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accent4">
              <a:lumMod val="50000"/>
            </a:schemeClr>
          </a:solidFill>
          <a:ln w="1905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err="1">
                <a:solidFill>
                  <a:srgbClr val="FFFFFF"/>
                </a:solidFill>
                <a:effectLst>
                  <a:outerShdw blurRad="38100" dist="38100" dir="2700000" algn="tl">
                    <a:srgbClr val="000000">
                      <a:alpha val="43137"/>
                    </a:srgbClr>
                  </a:outerShdw>
                </a:effectLst>
                <a:latin typeface="Segoe" pitchFamily="34" charset="0"/>
              </a:rPr>
              <a:t>Hergering</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F176DF2-BAF7-40A2-BB30-62B5ADB7D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76400"/>
            <a:ext cx="1440000" cy="1440000"/>
          </a:xfrm>
          <a:prstGeom prst="rect">
            <a:avLst/>
          </a:prstGeom>
        </p:spPr>
      </p:pic>
      <p:pic>
        <p:nvPicPr>
          <p:cNvPr id="9" name="Grafik 8">
            <a:extLst>
              <a:ext uri="{FF2B5EF4-FFF2-40B4-BE49-F238E27FC236}">
                <a16:creationId xmlns:a16="http://schemas.microsoft.com/office/drawing/2014/main" xmlns="" id="{B953D325-5667-4F82-9016-30B2C5EA6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5229200"/>
            <a:ext cx="2160240" cy="1440377"/>
          </a:xfrm>
          <a:prstGeom prst="rect">
            <a:avLst/>
          </a:prstGeom>
        </p:spPr>
      </p:pic>
    </p:spTree>
    <p:extLst>
      <p:ext uri="{BB962C8B-B14F-4D97-AF65-F5344CB8AC3E}">
        <p14:creationId xmlns:p14="http://schemas.microsoft.com/office/powerpoint/2010/main" val="277264458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FFFFCC"/>
            </a:gs>
            <a:gs pos="56000">
              <a:schemeClr val="accent4">
                <a:lumMod val="75000"/>
                <a:alpha val="50000"/>
              </a:schemeClr>
            </a:gs>
            <a:gs pos="80000">
              <a:schemeClr val="accent4">
                <a:lumMod val="50000"/>
                <a:alpha val="80000"/>
              </a:schemeClr>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504036" y="230188"/>
            <a:ext cx="7258964"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Hegeringleiter</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9783"/>
            <a:ext cx="6696000" cy="590069795"/>
          </a:xfrm>
        </p:spPr>
        <p:txBody>
          <a:bodyPr/>
          <a:lstStyle/>
          <a:p>
            <a:pPr>
              <a:lnSpc>
                <a:spcPct val="100000"/>
              </a:lnSpc>
              <a:spcBef>
                <a:spcPts val="200"/>
              </a:spcBef>
            </a:pPr>
            <a:r>
              <a:rPr lang="de-DE" dirty="0">
                <a:solidFill>
                  <a:sysClr val="windowText" lastClr="000000"/>
                </a:solidFill>
              </a:rPr>
              <a:t>1951 - 1961 Otto Neuhaus (</a:t>
            </a:r>
            <a:r>
              <a:rPr lang="de-DE" dirty="0" err="1">
                <a:solidFill>
                  <a:sysClr val="windowText" lastClr="000000"/>
                </a:solidFill>
              </a:rPr>
              <a:t>Wirminghausen</a:t>
            </a:r>
            <a:r>
              <a:rPr lang="de-DE" dirty="0">
                <a:solidFill>
                  <a:sysClr val="windowText" lastClr="000000"/>
                </a:solidFill>
              </a:rPr>
              <a:t>)</a:t>
            </a:r>
          </a:p>
          <a:p>
            <a:pPr>
              <a:lnSpc>
                <a:spcPct val="100000"/>
              </a:lnSpc>
              <a:spcBef>
                <a:spcPts val="200"/>
              </a:spcBef>
            </a:pPr>
            <a:r>
              <a:rPr lang="de-DE" dirty="0">
                <a:solidFill>
                  <a:sysClr val="windowText" lastClr="000000"/>
                </a:solidFill>
              </a:rPr>
              <a:t>1961 - 1972 Benedikt </a:t>
            </a:r>
            <a:r>
              <a:rPr lang="de-DE" dirty="0" err="1">
                <a:solidFill>
                  <a:sysClr val="windowText" lastClr="000000"/>
                </a:solidFill>
              </a:rPr>
              <a:t>Frhr</a:t>
            </a:r>
            <a:r>
              <a:rPr lang="de-DE" dirty="0">
                <a:solidFill>
                  <a:sysClr val="windowText" lastClr="000000"/>
                </a:solidFill>
              </a:rPr>
              <a:t>. von </a:t>
            </a:r>
            <a:r>
              <a:rPr lang="de-DE" dirty="0" err="1">
                <a:solidFill>
                  <a:sysClr val="windowText" lastClr="000000"/>
                </a:solidFill>
              </a:rPr>
              <a:t>Boeselager</a:t>
            </a:r>
            <a:r>
              <a:rPr lang="de-DE" dirty="0">
                <a:solidFill>
                  <a:sysClr val="windowText" lastClr="000000"/>
                </a:solidFill>
              </a:rPr>
              <a:t> (</a:t>
            </a:r>
            <a:r>
              <a:rPr lang="de-DE" dirty="0" err="1">
                <a:solidFill>
                  <a:sysClr val="windowText" lastClr="000000"/>
                </a:solidFill>
              </a:rPr>
              <a:t>Schöpplenberg</a:t>
            </a:r>
            <a:r>
              <a:rPr lang="de-DE" dirty="0">
                <a:solidFill>
                  <a:sysClr val="windowText" lastClr="000000"/>
                </a:solidFill>
              </a:rPr>
              <a:t>)</a:t>
            </a:r>
          </a:p>
          <a:p>
            <a:pPr>
              <a:lnSpc>
                <a:spcPct val="100000"/>
              </a:lnSpc>
              <a:spcBef>
                <a:spcPts val="200"/>
              </a:spcBef>
            </a:pPr>
            <a:r>
              <a:rPr lang="de-DE" dirty="0">
                <a:solidFill>
                  <a:sysClr val="windowText" lastClr="000000"/>
                </a:solidFill>
              </a:rPr>
              <a:t>1972 - 2010 Gustav Bergmann (</a:t>
            </a:r>
            <a:r>
              <a:rPr lang="de-DE" dirty="0" err="1">
                <a:solidFill>
                  <a:sysClr val="windowText" lastClr="000000"/>
                </a:solidFill>
              </a:rPr>
              <a:t>Baunscheidt</a:t>
            </a:r>
            <a:r>
              <a:rPr lang="de-DE" dirty="0">
                <a:solidFill>
                  <a:sysClr val="windowText" lastClr="000000"/>
                </a:solidFill>
              </a:rPr>
              <a:t>)</a:t>
            </a:r>
          </a:p>
          <a:p>
            <a:pPr>
              <a:lnSpc>
                <a:spcPct val="100000"/>
              </a:lnSpc>
              <a:spcBef>
                <a:spcPts val="200"/>
              </a:spcBef>
            </a:pPr>
            <a:r>
              <a:rPr lang="de-DE" dirty="0">
                <a:solidFill>
                  <a:sysClr val="windowText" lastClr="000000"/>
                </a:solidFill>
              </a:rPr>
              <a:t>2010 – heute Achim Renzi (</a:t>
            </a:r>
            <a:r>
              <a:rPr lang="de-DE" dirty="0" err="1">
                <a:solidFill>
                  <a:sysClr val="windowText" lastClr="000000"/>
                </a:solidFill>
              </a:rPr>
              <a:t>Wirminghausen</a:t>
            </a:r>
            <a:r>
              <a:rPr lang="de-DE" dirty="0">
                <a:solidFill>
                  <a:sysClr val="windowText" lastClr="000000"/>
                </a:solidFill>
              </a:rPr>
              <a:t>)</a:t>
            </a:r>
          </a:p>
          <a:p>
            <a:pPr>
              <a:lnSpc>
                <a:spcPct val="100000"/>
              </a:lnSpc>
              <a:spcBef>
                <a:spcPts val="200"/>
              </a:spcBef>
            </a:pPr>
            <a:endParaRPr lang="de-DE" dirty="0"/>
          </a:p>
          <a:p>
            <a:pPr marL="0" indent="0">
              <a:lnSpc>
                <a:spcPct val="100000"/>
              </a:lnSpc>
              <a:spcBef>
                <a:spcPts val="200"/>
              </a:spcBef>
              <a:buNone/>
            </a:pPr>
            <a:endParaRPr lang="de-DE" dirty="0"/>
          </a:p>
          <a:p>
            <a:pPr marL="0" indent="0">
              <a:lnSpc>
                <a:spcPct val="100000"/>
              </a:lnSpc>
              <a:spcBef>
                <a:spcPts val="200"/>
              </a:spcBef>
              <a:buNone/>
            </a:pPr>
            <a:r>
              <a:rPr lang="de-DE" dirty="0"/>
              <a:t> </a:t>
            </a:r>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endParaRPr lang="de-DE" dirty="0"/>
          </a:p>
          <a:p>
            <a:pPr>
              <a:lnSpc>
                <a:spcPct val="150000"/>
              </a:lnSpc>
              <a:spcBef>
                <a:spcPts val="200"/>
              </a:spcBef>
            </a:pPr>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accent4">
              <a:lumMod val="50000"/>
            </a:schemeClr>
          </a:solidFill>
          <a:ln w="1905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err="1">
                <a:solidFill>
                  <a:srgbClr val="FFFFFF"/>
                </a:solidFill>
                <a:effectLst>
                  <a:outerShdw blurRad="38100" dist="38100" dir="2700000" algn="tl">
                    <a:srgbClr val="000000">
                      <a:alpha val="43137"/>
                    </a:srgbClr>
                  </a:outerShdw>
                </a:effectLst>
                <a:latin typeface="Segoe" pitchFamily="34" charset="0"/>
              </a:rPr>
              <a:t>Hergering</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F176DF2-BAF7-40A2-BB30-62B5ADB7D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76400"/>
            <a:ext cx="1440000" cy="1440000"/>
          </a:xfrm>
          <a:prstGeom prst="rect">
            <a:avLst/>
          </a:prstGeom>
        </p:spPr>
      </p:pic>
      <p:pic>
        <p:nvPicPr>
          <p:cNvPr id="6" name="Grafik 5">
            <a:extLst>
              <a:ext uri="{FF2B5EF4-FFF2-40B4-BE49-F238E27FC236}">
                <a16:creationId xmlns:a16="http://schemas.microsoft.com/office/drawing/2014/main" xmlns="" id="{14B07F7B-293A-4CC2-B77C-50CE96D0C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13310">
            <a:off x="6420008" y="4361660"/>
            <a:ext cx="2263381" cy="1697536"/>
          </a:xfrm>
          <a:prstGeom prst="rect">
            <a:avLst/>
          </a:prstGeom>
        </p:spPr>
      </p:pic>
    </p:spTree>
    <p:extLst>
      <p:ext uri="{BB962C8B-B14F-4D97-AF65-F5344CB8AC3E}">
        <p14:creationId xmlns:p14="http://schemas.microsoft.com/office/powerpoint/2010/main" val="224996782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FFFFCC"/>
            </a:gs>
            <a:gs pos="56000">
              <a:schemeClr val="accent4">
                <a:lumMod val="75000"/>
                <a:alpha val="50000"/>
              </a:schemeClr>
            </a:gs>
            <a:gs pos="80000">
              <a:schemeClr val="accent4">
                <a:lumMod val="50000"/>
                <a:alpha val="80000"/>
              </a:schemeClr>
            </a:gs>
            <a:gs pos="95000">
              <a:schemeClr val="bg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504036" y="230188"/>
            <a:ext cx="7258964"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Hegeringleiter</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9783"/>
            <a:ext cx="6696000" cy="9593395"/>
          </a:xfrm>
        </p:spPr>
        <p:txBody>
          <a:bodyPr/>
          <a:lstStyle/>
          <a:p>
            <a:pPr>
              <a:lnSpc>
                <a:spcPct val="100000"/>
              </a:lnSpc>
              <a:spcBef>
                <a:spcPts val="200"/>
              </a:spcBef>
            </a:pPr>
            <a:r>
              <a:rPr lang="de-DE" dirty="0" err="1">
                <a:solidFill>
                  <a:sysClr val="windowText" lastClr="000000"/>
                </a:solidFill>
              </a:rPr>
              <a:t>Gemeinschaftl</a:t>
            </a:r>
            <a:r>
              <a:rPr lang="de-DE" dirty="0">
                <a:solidFill>
                  <a:sysClr val="windowText" lastClr="000000"/>
                </a:solidFill>
              </a:rPr>
              <a:t>. Jagdbezirk Waldbauer</a:t>
            </a:r>
          </a:p>
          <a:p>
            <a:pPr>
              <a:lnSpc>
                <a:spcPct val="100000"/>
              </a:lnSpc>
              <a:spcBef>
                <a:spcPts val="200"/>
              </a:spcBef>
            </a:pPr>
            <a:r>
              <a:rPr lang="de-DE" dirty="0">
                <a:solidFill>
                  <a:sysClr val="windowText" lastClr="000000"/>
                </a:solidFill>
              </a:rPr>
              <a:t>Eigenjagd </a:t>
            </a:r>
            <a:r>
              <a:rPr lang="de-DE" dirty="0" err="1">
                <a:solidFill>
                  <a:sysClr val="windowText" lastClr="000000"/>
                </a:solidFill>
              </a:rPr>
              <a:t>Schöpplenberg</a:t>
            </a:r>
            <a:endParaRPr lang="de-DE" dirty="0">
              <a:solidFill>
                <a:sysClr val="windowText" lastClr="000000"/>
              </a:solidFill>
            </a:endParaRPr>
          </a:p>
          <a:p>
            <a:pPr>
              <a:lnSpc>
                <a:spcPct val="100000"/>
              </a:lnSpc>
              <a:spcBef>
                <a:spcPts val="200"/>
              </a:spcBef>
            </a:pPr>
            <a:r>
              <a:rPr lang="de-DE" dirty="0">
                <a:solidFill>
                  <a:sysClr val="windowText" lastClr="000000"/>
                </a:solidFill>
              </a:rPr>
              <a:t>Eigenjagd </a:t>
            </a:r>
            <a:r>
              <a:rPr lang="de-DE" dirty="0" err="1">
                <a:solidFill>
                  <a:sysClr val="windowText" lastClr="000000"/>
                </a:solidFill>
              </a:rPr>
              <a:t>Homborn</a:t>
            </a:r>
            <a:endParaRPr lang="de-DE" dirty="0">
              <a:solidFill>
                <a:sysClr val="windowText" lastClr="000000"/>
              </a:solidFill>
            </a:endParaRPr>
          </a:p>
          <a:p>
            <a:pPr>
              <a:lnSpc>
                <a:spcPct val="100000"/>
              </a:lnSpc>
              <a:spcBef>
                <a:spcPts val="200"/>
              </a:spcBef>
            </a:pPr>
            <a:r>
              <a:rPr lang="de-DE" dirty="0">
                <a:solidFill>
                  <a:sysClr val="windowText" lastClr="000000"/>
                </a:solidFill>
              </a:rPr>
              <a:t>Eigenjagd </a:t>
            </a:r>
            <a:r>
              <a:rPr lang="de-DE" dirty="0" err="1">
                <a:solidFill>
                  <a:sysClr val="windowText" lastClr="000000"/>
                </a:solidFill>
              </a:rPr>
              <a:t>Benscheid</a:t>
            </a:r>
            <a:endParaRPr lang="de-DE" dirty="0">
              <a:solidFill>
                <a:sysClr val="windowText" lastClr="000000"/>
              </a:solidFill>
            </a:endParaRPr>
          </a:p>
          <a:p>
            <a:pPr>
              <a:lnSpc>
                <a:spcPct val="100000"/>
              </a:lnSpc>
              <a:spcBef>
                <a:spcPts val="200"/>
              </a:spcBef>
            </a:pPr>
            <a:r>
              <a:rPr lang="de-DE" dirty="0">
                <a:solidFill>
                  <a:sysClr val="windowText" lastClr="000000"/>
                </a:solidFill>
              </a:rPr>
              <a:t>Eigenjagd </a:t>
            </a:r>
            <a:r>
              <a:rPr lang="de-DE" dirty="0" err="1">
                <a:solidFill>
                  <a:sysClr val="windowText" lastClr="000000"/>
                </a:solidFill>
              </a:rPr>
              <a:t>Baunscheidt</a:t>
            </a:r>
            <a:endParaRPr lang="de-DE" dirty="0">
              <a:solidFill>
                <a:sysClr val="windowText" lastClr="000000"/>
              </a:solidFill>
            </a:endParaRPr>
          </a:p>
          <a:p>
            <a:pPr>
              <a:lnSpc>
                <a:spcPct val="100000"/>
              </a:lnSpc>
              <a:spcBef>
                <a:spcPts val="200"/>
              </a:spcBef>
            </a:pPr>
            <a:r>
              <a:rPr lang="de-DE" dirty="0">
                <a:solidFill>
                  <a:sysClr val="windowText" lastClr="000000"/>
                </a:solidFill>
              </a:rPr>
              <a:t>Eigenjagd </a:t>
            </a:r>
            <a:r>
              <a:rPr lang="de-DE" dirty="0" err="1">
                <a:solidFill>
                  <a:sysClr val="windowText" lastClr="000000"/>
                </a:solidFill>
              </a:rPr>
              <a:t>Wirminghausen</a:t>
            </a:r>
            <a:endParaRPr lang="de-DE" dirty="0">
              <a:solidFill>
                <a:sysClr val="windowText" lastClr="000000"/>
              </a:solidFill>
            </a:endParaRPr>
          </a:p>
          <a:p>
            <a:pPr>
              <a:lnSpc>
                <a:spcPct val="100000"/>
              </a:lnSpc>
              <a:spcBef>
                <a:spcPts val="200"/>
              </a:spcBef>
            </a:pPr>
            <a:endParaRPr lang="de-DE" dirty="0"/>
          </a:p>
          <a:p>
            <a:pPr marL="0" indent="0">
              <a:lnSpc>
                <a:spcPct val="100000"/>
              </a:lnSpc>
              <a:spcBef>
                <a:spcPts val="200"/>
              </a:spcBef>
              <a:buNone/>
            </a:pPr>
            <a:endParaRPr lang="de-DE" dirty="0"/>
          </a:p>
          <a:p>
            <a:pPr marL="0" indent="0">
              <a:lnSpc>
                <a:spcPct val="100000"/>
              </a:lnSpc>
              <a:spcBef>
                <a:spcPts val="200"/>
              </a:spcBef>
              <a:buNone/>
            </a:pPr>
            <a:r>
              <a:rPr lang="de-DE" dirty="0"/>
              <a:t> </a:t>
            </a:r>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endParaRPr lang="de-DE" dirty="0"/>
          </a:p>
          <a:p>
            <a:pPr>
              <a:lnSpc>
                <a:spcPct val="150000"/>
              </a:lnSpc>
              <a:spcBef>
                <a:spcPts val="200"/>
              </a:spcBef>
            </a:pPr>
            <a:endParaRPr lang="de-DE" dirty="0"/>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2816"/>
            <a:ext cx="864096" cy="4464496"/>
          </a:xfrm>
          <a:prstGeom prst="rect">
            <a:avLst/>
          </a:prstGeom>
          <a:solidFill>
            <a:schemeClr val="accent4">
              <a:lumMod val="50000"/>
            </a:schemeClr>
          </a:solidFill>
          <a:ln w="1905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err="1">
                <a:solidFill>
                  <a:srgbClr val="FFFFFF"/>
                </a:solidFill>
                <a:effectLst>
                  <a:outerShdw blurRad="38100" dist="38100" dir="2700000" algn="tl">
                    <a:srgbClr val="000000">
                      <a:alpha val="43137"/>
                    </a:srgbClr>
                  </a:outerShdw>
                </a:effectLst>
                <a:latin typeface="Segoe" pitchFamily="34" charset="0"/>
              </a:rPr>
              <a:t>Hergering</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pic>
        <p:nvPicPr>
          <p:cNvPr id="7" name="Grafik 6">
            <a:extLst>
              <a:ext uri="{FF2B5EF4-FFF2-40B4-BE49-F238E27FC236}">
                <a16:creationId xmlns:a16="http://schemas.microsoft.com/office/drawing/2014/main" xmlns="" id="{8F176DF2-BAF7-40A2-BB30-62B5ADB7D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 y="176400"/>
            <a:ext cx="1440000" cy="1440000"/>
          </a:xfrm>
          <a:prstGeom prst="rect">
            <a:avLst/>
          </a:prstGeom>
        </p:spPr>
      </p:pic>
      <p:pic>
        <p:nvPicPr>
          <p:cNvPr id="6" name="Grafik 5">
            <a:extLst>
              <a:ext uri="{FF2B5EF4-FFF2-40B4-BE49-F238E27FC236}">
                <a16:creationId xmlns:a16="http://schemas.microsoft.com/office/drawing/2014/main" xmlns="" id="{78FF9D36-9B7C-4A1F-B90C-57E7905841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71727">
            <a:off x="6139982" y="4487458"/>
            <a:ext cx="2397224" cy="1797918"/>
          </a:xfrm>
          <a:prstGeom prst="rect">
            <a:avLst/>
          </a:prstGeom>
        </p:spPr>
      </p:pic>
    </p:spTree>
    <p:extLst>
      <p:ext uri="{BB962C8B-B14F-4D97-AF65-F5344CB8AC3E}">
        <p14:creationId xmlns:p14="http://schemas.microsoft.com/office/powerpoint/2010/main" val="295112988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FFCCFF"/>
            </a:gs>
            <a:gs pos="56000">
              <a:schemeClr val="accent6">
                <a:lumMod val="40000"/>
                <a:lumOff val="60000"/>
              </a:schemeClr>
            </a:gs>
            <a:gs pos="80000">
              <a:schemeClr val="accent6">
                <a:lumMod val="60000"/>
                <a:lumOff val="40000"/>
              </a:schemeClr>
            </a:gs>
            <a:gs pos="95000">
              <a:schemeClr val="accent6">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064236" y="188640"/>
            <a:ext cx="7258964" cy="2160240"/>
          </a:xfrm>
        </p:spPr>
        <p:txBody>
          <a:bodyPr/>
          <a:lstStyle/>
          <a:p>
            <a:pPr algn="ctr"/>
            <a:r>
              <a:rPr lang="de-DE" b="1" dirty="0">
                <a:gradFill flip="none" rotWithShape="1">
                  <a:gsLst>
                    <a:gs pos="21000">
                      <a:schemeClr val="tx1">
                        <a:lumMod val="75000"/>
                      </a:schemeClr>
                    </a:gs>
                    <a:gs pos="88000">
                      <a:schemeClr val="bg1">
                        <a:lumMod val="75000"/>
                        <a:lumOff val="25000"/>
                      </a:schemeClr>
                    </a:gs>
                  </a:gsLst>
                  <a:lin ang="5400000" scaled="0"/>
                  <a:tileRect/>
                </a:gradFill>
                <a:effectLst/>
              </a:rPr>
              <a:t>Evangelische Jakobus -Kirchengemeinde</a:t>
            </a:r>
            <a:r>
              <a:rPr lang="de-DE" dirty="0">
                <a:gradFill flip="none" rotWithShape="1">
                  <a:gsLst>
                    <a:gs pos="21000">
                      <a:schemeClr val="tx1">
                        <a:lumMod val="75000"/>
                      </a:schemeClr>
                    </a:gs>
                    <a:gs pos="88000">
                      <a:schemeClr val="bg1">
                        <a:lumMod val="75000"/>
                        <a:lumOff val="25000"/>
                      </a:schemeClr>
                    </a:gs>
                  </a:gsLst>
                  <a:lin ang="5400000" scaled="0"/>
                  <a:tileRect/>
                </a:gradFill>
                <a:effectLst/>
              </a:rPr>
              <a:t/>
            </a:r>
            <a:br>
              <a:rPr lang="de-DE" dirty="0">
                <a:gradFill flip="none" rotWithShape="1">
                  <a:gsLst>
                    <a:gs pos="21000">
                      <a:schemeClr val="tx1">
                        <a:lumMod val="75000"/>
                      </a:schemeClr>
                    </a:gs>
                    <a:gs pos="88000">
                      <a:schemeClr val="bg1">
                        <a:lumMod val="75000"/>
                        <a:lumOff val="25000"/>
                      </a:schemeClr>
                    </a:gs>
                  </a:gsLst>
                  <a:lin ang="5400000" scaled="0"/>
                  <a:tileRect/>
                </a:gradFill>
                <a:effectLst/>
              </a:rPr>
            </a:br>
            <a:r>
              <a:rPr lang="de-DE" b="1" dirty="0">
                <a:gradFill flip="none" rotWithShape="1">
                  <a:gsLst>
                    <a:gs pos="21000">
                      <a:schemeClr val="tx1">
                        <a:lumMod val="75000"/>
                      </a:schemeClr>
                    </a:gs>
                    <a:gs pos="88000">
                      <a:schemeClr val="bg1">
                        <a:lumMod val="75000"/>
                        <a:lumOff val="25000"/>
                      </a:schemeClr>
                    </a:gs>
                  </a:gsLst>
                  <a:lin ang="5400000" scaled="0"/>
                  <a:tileRect/>
                </a:gradFill>
                <a:effectLst/>
              </a:rPr>
              <a:t>Zurstraße/Breckerfeld</a:t>
            </a:r>
            <a:r>
              <a:rPr lang="de-DE" dirty="0">
                <a:effectLst/>
              </a:rPr>
              <a:t/>
            </a:r>
            <a:br>
              <a:rPr lang="de-DE" dirty="0">
                <a:effectLst/>
              </a:rPr>
            </a:br>
            <a:endParaRPr lang="de-DE" dirty="0">
              <a:gradFill flip="none" rotWithShape="1">
                <a:gsLst>
                  <a:gs pos="21000">
                    <a:schemeClr val="tx1">
                      <a:lumMod val="75000"/>
                    </a:schemeClr>
                  </a:gs>
                  <a:gs pos="88000">
                    <a:schemeClr val="bg1">
                      <a:lumMod val="75000"/>
                      <a:lumOff val="25000"/>
                    </a:schemeClr>
                  </a:gs>
                </a:gsLst>
                <a:lin ang="5400000" scaled="0"/>
                <a:tileRect/>
              </a:gradFill>
            </a:endParaRP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899592" y="2348880"/>
            <a:ext cx="7423608" cy="11516999"/>
          </a:xfrm>
        </p:spPr>
        <p:txBody>
          <a:bodyPr/>
          <a:lstStyle/>
          <a:p>
            <a:pPr>
              <a:lnSpc>
                <a:spcPct val="100000"/>
              </a:lnSpc>
              <a:spcBef>
                <a:spcPts val="200"/>
              </a:spcBef>
              <a:buFont typeface="Arial" panose="020B0604020202020204" pitchFamily="34" charset="0"/>
              <a:buChar char="•"/>
            </a:pPr>
            <a:r>
              <a:rPr lang="de-DE" dirty="0">
                <a:solidFill>
                  <a:sysClr val="windowText" lastClr="000000"/>
                </a:solidFill>
              </a:rPr>
              <a:t>1730 Erbau der Dorfkirche in </a:t>
            </a:r>
            <a:r>
              <a:rPr lang="de-DE" dirty="0" err="1">
                <a:solidFill>
                  <a:sysClr val="windowText" lastClr="000000"/>
                </a:solidFill>
              </a:rPr>
              <a:t>Zurstraße</a:t>
            </a:r>
            <a:endParaRPr lang="de-DE" dirty="0">
              <a:solidFill>
                <a:sysClr val="windowText" lastClr="000000"/>
              </a:solidFill>
            </a:endParaRPr>
          </a:p>
          <a:p>
            <a:pPr>
              <a:lnSpc>
                <a:spcPct val="100000"/>
              </a:lnSpc>
              <a:spcBef>
                <a:spcPts val="200"/>
              </a:spcBef>
              <a:buFont typeface="Arial" panose="020B0604020202020204" pitchFamily="34" charset="0"/>
              <a:buChar char="•"/>
            </a:pPr>
            <a:r>
              <a:rPr lang="de-DE" dirty="0">
                <a:solidFill>
                  <a:sysClr val="windowText" lastClr="000000"/>
                </a:solidFill>
              </a:rPr>
              <a:t>Engagierte Christen konnten die Schließung mehrmals verhindern</a:t>
            </a:r>
          </a:p>
          <a:p>
            <a:pPr lvl="1">
              <a:lnSpc>
                <a:spcPct val="100000"/>
              </a:lnSpc>
              <a:spcBef>
                <a:spcPts val="200"/>
              </a:spcBef>
              <a:buFont typeface="Arial" panose="020B0604020202020204" pitchFamily="34" charset="0"/>
              <a:buChar char="•"/>
            </a:pPr>
            <a:r>
              <a:rPr lang="de-DE" dirty="0">
                <a:solidFill>
                  <a:sysClr val="windowText" lastClr="000000"/>
                </a:solidFill>
              </a:rPr>
              <a:t>Die letzten großen Sanierungen fanden</a:t>
            </a:r>
          </a:p>
          <a:p>
            <a:pPr marL="517525" lvl="1" indent="0">
              <a:lnSpc>
                <a:spcPct val="100000"/>
              </a:lnSpc>
              <a:spcBef>
                <a:spcPts val="200"/>
              </a:spcBef>
              <a:buNone/>
            </a:pPr>
            <a:r>
              <a:rPr lang="de-DE" dirty="0">
                <a:solidFill>
                  <a:sysClr val="windowText" lastClr="000000"/>
                </a:solidFill>
              </a:rPr>
              <a:t>     1960 und 2003 statt</a:t>
            </a: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p>
          <a:p>
            <a:pPr marL="0" indent="0">
              <a:lnSpc>
                <a:spcPct val="100000"/>
              </a:lnSpc>
              <a:spcBef>
                <a:spcPts val="200"/>
              </a:spcBef>
              <a:buNone/>
            </a:pPr>
            <a:r>
              <a:rPr lang="de-DE" dirty="0"/>
              <a:t> </a:t>
            </a:r>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endParaRPr lang="de-DE" dirty="0"/>
          </a:p>
          <a:p>
            <a:pPr>
              <a:lnSpc>
                <a:spcPct val="150000"/>
              </a:lnSpc>
              <a:spcBef>
                <a:spcPts val="200"/>
              </a:spcBef>
            </a:pPr>
            <a:endParaRPr lang="de-DE" dirty="0"/>
          </a:p>
          <a:p>
            <a:pPr marL="0" indent="0">
              <a:buNone/>
            </a:pPr>
            <a:endParaRPr lang="de-DE" dirty="0"/>
          </a:p>
          <a:p>
            <a:endParaRPr lang="de-DE" dirty="0"/>
          </a:p>
        </p:txBody>
      </p:sp>
      <p:pic>
        <p:nvPicPr>
          <p:cNvPr id="12" name="Grafik 11">
            <a:extLst>
              <a:ext uri="{FF2B5EF4-FFF2-40B4-BE49-F238E27FC236}">
                <a16:creationId xmlns:a16="http://schemas.microsoft.com/office/drawing/2014/main" xmlns="" id="{2C7F86F7-045F-4876-9F08-BC65F3115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4509120"/>
            <a:ext cx="2664296" cy="1998222"/>
          </a:xfrm>
          <a:prstGeom prst="rect">
            <a:avLst/>
          </a:prstGeom>
        </p:spPr>
      </p:pic>
    </p:spTree>
    <p:extLst>
      <p:ext uri="{BB962C8B-B14F-4D97-AF65-F5344CB8AC3E}">
        <p14:creationId xmlns:p14="http://schemas.microsoft.com/office/powerpoint/2010/main" val="428415672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FFCCFF"/>
            </a:gs>
            <a:gs pos="56000">
              <a:schemeClr val="accent6">
                <a:lumMod val="40000"/>
                <a:lumOff val="60000"/>
              </a:schemeClr>
            </a:gs>
            <a:gs pos="80000">
              <a:schemeClr val="accent6">
                <a:lumMod val="60000"/>
                <a:lumOff val="40000"/>
              </a:schemeClr>
            </a:gs>
            <a:gs pos="95000">
              <a:schemeClr val="accent6">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064236" y="188640"/>
            <a:ext cx="7258964" cy="2160240"/>
          </a:xfrm>
        </p:spPr>
        <p:txBody>
          <a:bodyPr/>
          <a:lstStyle/>
          <a:p>
            <a:pPr algn="ctr"/>
            <a:r>
              <a:rPr lang="de-DE" b="1" dirty="0">
                <a:gradFill flip="none" rotWithShape="1">
                  <a:gsLst>
                    <a:gs pos="21000">
                      <a:schemeClr val="tx1">
                        <a:lumMod val="75000"/>
                      </a:schemeClr>
                    </a:gs>
                    <a:gs pos="88000">
                      <a:schemeClr val="bg1">
                        <a:lumMod val="75000"/>
                        <a:lumOff val="25000"/>
                      </a:schemeClr>
                    </a:gs>
                  </a:gsLst>
                  <a:lin ang="5400000" scaled="0"/>
                  <a:tileRect/>
                </a:gradFill>
                <a:effectLst/>
              </a:rPr>
              <a:t>Evangelische Jakobus -Kirchengemeinde</a:t>
            </a:r>
            <a:r>
              <a:rPr lang="de-DE" dirty="0">
                <a:gradFill flip="none" rotWithShape="1">
                  <a:gsLst>
                    <a:gs pos="21000">
                      <a:schemeClr val="tx1">
                        <a:lumMod val="75000"/>
                      </a:schemeClr>
                    </a:gs>
                    <a:gs pos="88000">
                      <a:schemeClr val="bg1">
                        <a:lumMod val="75000"/>
                        <a:lumOff val="25000"/>
                      </a:schemeClr>
                    </a:gs>
                  </a:gsLst>
                  <a:lin ang="5400000" scaled="0"/>
                  <a:tileRect/>
                </a:gradFill>
                <a:effectLst/>
              </a:rPr>
              <a:t/>
            </a:r>
            <a:br>
              <a:rPr lang="de-DE" dirty="0">
                <a:gradFill flip="none" rotWithShape="1">
                  <a:gsLst>
                    <a:gs pos="21000">
                      <a:schemeClr val="tx1">
                        <a:lumMod val="75000"/>
                      </a:schemeClr>
                    </a:gs>
                    <a:gs pos="88000">
                      <a:schemeClr val="bg1">
                        <a:lumMod val="75000"/>
                        <a:lumOff val="25000"/>
                      </a:schemeClr>
                    </a:gs>
                  </a:gsLst>
                  <a:lin ang="5400000" scaled="0"/>
                  <a:tileRect/>
                </a:gradFill>
                <a:effectLst/>
              </a:rPr>
            </a:br>
            <a:r>
              <a:rPr lang="de-DE" b="1" dirty="0">
                <a:gradFill flip="none" rotWithShape="1">
                  <a:gsLst>
                    <a:gs pos="21000">
                      <a:schemeClr val="tx1">
                        <a:lumMod val="75000"/>
                      </a:schemeClr>
                    </a:gs>
                    <a:gs pos="88000">
                      <a:schemeClr val="bg1">
                        <a:lumMod val="75000"/>
                        <a:lumOff val="25000"/>
                      </a:schemeClr>
                    </a:gs>
                  </a:gsLst>
                  <a:lin ang="5400000" scaled="0"/>
                  <a:tileRect/>
                </a:gradFill>
                <a:effectLst/>
              </a:rPr>
              <a:t>Zurstraße/Breckerfeld</a:t>
            </a:r>
            <a:r>
              <a:rPr lang="de-DE" dirty="0">
                <a:effectLst/>
              </a:rPr>
              <a:t/>
            </a:r>
            <a:br>
              <a:rPr lang="de-DE" dirty="0">
                <a:effectLst/>
              </a:rPr>
            </a:br>
            <a:endParaRPr lang="de-DE" dirty="0">
              <a:gradFill flip="none" rotWithShape="1">
                <a:gsLst>
                  <a:gs pos="21000">
                    <a:schemeClr val="tx1">
                      <a:lumMod val="75000"/>
                    </a:schemeClr>
                  </a:gs>
                  <a:gs pos="88000">
                    <a:schemeClr val="bg1">
                      <a:lumMod val="75000"/>
                      <a:lumOff val="25000"/>
                    </a:schemeClr>
                  </a:gs>
                </a:gsLst>
                <a:lin ang="5400000" scaled="0"/>
                <a:tileRect/>
              </a:gradFill>
            </a:endParaRP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899592" y="2348880"/>
            <a:ext cx="7423608" cy="12578828"/>
          </a:xfrm>
        </p:spPr>
        <p:txBody>
          <a:bodyPr/>
          <a:lstStyle/>
          <a:p>
            <a:pPr>
              <a:lnSpc>
                <a:spcPct val="100000"/>
              </a:lnSpc>
              <a:spcBef>
                <a:spcPts val="200"/>
              </a:spcBef>
              <a:buFont typeface="Arial" panose="020B0604020202020204" pitchFamily="34" charset="0"/>
              <a:buChar char="•"/>
            </a:pPr>
            <a:r>
              <a:rPr lang="de-DE" dirty="0">
                <a:solidFill>
                  <a:sysClr val="windowText" lastClr="000000"/>
                </a:solidFill>
              </a:rPr>
              <a:t>Gemeindebüro</a:t>
            </a:r>
          </a:p>
          <a:p>
            <a:pPr>
              <a:lnSpc>
                <a:spcPct val="100000"/>
              </a:lnSpc>
              <a:spcBef>
                <a:spcPts val="200"/>
              </a:spcBef>
              <a:buFont typeface="Arial" panose="020B0604020202020204" pitchFamily="34" charset="0"/>
              <a:buChar char="•"/>
            </a:pPr>
            <a:r>
              <a:rPr lang="de-DE" dirty="0">
                <a:solidFill>
                  <a:sysClr val="windowText" lastClr="000000"/>
                </a:solidFill>
              </a:rPr>
              <a:t>Gottesdienste</a:t>
            </a:r>
          </a:p>
          <a:p>
            <a:pPr lvl="1">
              <a:lnSpc>
                <a:spcPct val="100000"/>
              </a:lnSpc>
              <a:spcBef>
                <a:spcPts val="200"/>
              </a:spcBef>
              <a:buFont typeface="Arial" panose="020B0604020202020204" pitchFamily="34" charset="0"/>
              <a:buChar char="•"/>
            </a:pPr>
            <a:r>
              <a:rPr lang="de-DE" dirty="0">
                <a:solidFill>
                  <a:sysClr val="windowText" lastClr="000000"/>
                </a:solidFill>
              </a:rPr>
              <a:t>Bethel – Gottesdienste</a:t>
            </a:r>
          </a:p>
          <a:p>
            <a:pPr lvl="1">
              <a:lnSpc>
                <a:spcPct val="100000"/>
              </a:lnSpc>
              <a:spcBef>
                <a:spcPts val="200"/>
              </a:spcBef>
              <a:buFont typeface="Arial" panose="020B0604020202020204" pitchFamily="34" charset="0"/>
              <a:buChar char="•"/>
            </a:pPr>
            <a:r>
              <a:rPr lang="de-DE" dirty="0">
                <a:solidFill>
                  <a:sysClr val="windowText" lastClr="000000"/>
                </a:solidFill>
              </a:rPr>
              <a:t>Trauungen, Taufen, Beerdigungen </a:t>
            </a:r>
          </a:p>
          <a:p>
            <a:pPr>
              <a:lnSpc>
                <a:spcPct val="100000"/>
              </a:lnSpc>
              <a:spcBef>
                <a:spcPts val="200"/>
              </a:spcBef>
              <a:buFont typeface="Arial" panose="020B0604020202020204" pitchFamily="34" charset="0"/>
              <a:buChar char="•"/>
            </a:pPr>
            <a:r>
              <a:rPr lang="de-DE" dirty="0">
                <a:solidFill>
                  <a:sysClr val="windowText" lastClr="000000"/>
                </a:solidFill>
              </a:rPr>
              <a:t>Spielkreis</a:t>
            </a:r>
          </a:p>
          <a:p>
            <a:pPr>
              <a:lnSpc>
                <a:spcPct val="100000"/>
              </a:lnSpc>
              <a:spcBef>
                <a:spcPts val="200"/>
              </a:spcBef>
              <a:buFont typeface="Arial" panose="020B0604020202020204" pitchFamily="34" charset="0"/>
              <a:buChar char="•"/>
            </a:pPr>
            <a:r>
              <a:rPr lang="de-DE" dirty="0">
                <a:solidFill>
                  <a:sysClr val="windowText" lastClr="000000"/>
                </a:solidFill>
              </a:rPr>
              <a:t>Proben des Posaunenchores</a:t>
            </a:r>
          </a:p>
          <a:p>
            <a:pPr>
              <a:lnSpc>
                <a:spcPct val="100000"/>
              </a:lnSpc>
              <a:spcBef>
                <a:spcPts val="200"/>
              </a:spcBef>
              <a:buFont typeface="Arial" panose="020B0604020202020204" pitchFamily="34" charset="0"/>
              <a:buChar char="•"/>
            </a:pPr>
            <a:r>
              <a:rPr lang="de-DE" dirty="0">
                <a:solidFill>
                  <a:sysClr val="windowText" lastClr="000000"/>
                </a:solidFill>
              </a:rPr>
              <a:t>Tanzkreis</a:t>
            </a:r>
          </a:p>
          <a:p>
            <a:pPr>
              <a:lnSpc>
                <a:spcPct val="100000"/>
              </a:lnSpc>
              <a:spcBef>
                <a:spcPts val="200"/>
              </a:spcBef>
              <a:buFont typeface="Arial" panose="020B0604020202020204" pitchFamily="34" charset="0"/>
              <a:buChar char="•"/>
            </a:pPr>
            <a:r>
              <a:rPr lang="de-DE" dirty="0">
                <a:solidFill>
                  <a:sysClr val="windowText" lastClr="000000"/>
                </a:solidFill>
              </a:rPr>
              <a:t>Familien/Gemeindefest</a:t>
            </a:r>
          </a:p>
          <a:p>
            <a:pPr>
              <a:lnSpc>
                <a:spcPct val="100000"/>
              </a:lnSpc>
              <a:spcBef>
                <a:spcPts val="200"/>
              </a:spcBef>
              <a:buFontTx/>
              <a:buChar char="-"/>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p>
          <a:p>
            <a:pPr marL="0" indent="0">
              <a:lnSpc>
                <a:spcPct val="100000"/>
              </a:lnSpc>
              <a:spcBef>
                <a:spcPts val="200"/>
              </a:spcBef>
              <a:buNone/>
            </a:pPr>
            <a:r>
              <a:rPr lang="de-DE" dirty="0"/>
              <a:t> </a:t>
            </a:r>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endParaRPr lang="de-DE" dirty="0"/>
          </a:p>
          <a:p>
            <a:pPr>
              <a:lnSpc>
                <a:spcPct val="150000"/>
              </a:lnSpc>
              <a:spcBef>
                <a:spcPts val="200"/>
              </a:spcBef>
            </a:pPr>
            <a:endParaRPr lang="de-DE" dirty="0"/>
          </a:p>
          <a:p>
            <a:pPr marL="0" indent="0">
              <a:buNone/>
            </a:pPr>
            <a:endParaRPr lang="de-DE" dirty="0"/>
          </a:p>
          <a:p>
            <a:endParaRPr lang="de-DE" dirty="0"/>
          </a:p>
        </p:txBody>
      </p:sp>
      <p:pic>
        <p:nvPicPr>
          <p:cNvPr id="5" name="Grafik 4">
            <a:extLst>
              <a:ext uri="{FF2B5EF4-FFF2-40B4-BE49-F238E27FC236}">
                <a16:creationId xmlns:a16="http://schemas.microsoft.com/office/drawing/2014/main" xmlns="" id="{61B38982-C8EC-4793-8DF1-446C41DE2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348880"/>
            <a:ext cx="1971628" cy="1478721"/>
          </a:xfrm>
          <a:prstGeom prst="rect">
            <a:avLst/>
          </a:prstGeom>
        </p:spPr>
      </p:pic>
    </p:spTree>
    <p:extLst>
      <p:ext uri="{BB962C8B-B14F-4D97-AF65-F5344CB8AC3E}">
        <p14:creationId xmlns:p14="http://schemas.microsoft.com/office/powerpoint/2010/main" val="139356551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FFCCFF"/>
            </a:gs>
            <a:gs pos="56000">
              <a:schemeClr val="accent6">
                <a:lumMod val="40000"/>
                <a:lumOff val="60000"/>
              </a:schemeClr>
            </a:gs>
            <a:gs pos="80000">
              <a:schemeClr val="accent6">
                <a:lumMod val="60000"/>
                <a:lumOff val="40000"/>
              </a:schemeClr>
            </a:gs>
            <a:gs pos="95000">
              <a:schemeClr val="accent6">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064236" y="188640"/>
            <a:ext cx="7258964" cy="1994392"/>
          </a:xfrm>
        </p:spPr>
        <p:txBody>
          <a:bodyPr/>
          <a:lstStyle/>
          <a:p>
            <a:pPr algn="ctr"/>
            <a:r>
              <a:rPr lang="de-DE" b="1" dirty="0">
                <a:gradFill flip="none" rotWithShape="1">
                  <a:gsLst>
                    <a:gs pos="21000">
                      <a:schemeClr val="tx1">
                        <a:lumMod val="75000"/>
                      </a:schemeClr>
                    </a:gs>
                    <a:gs pos="88000">
                      <a:schemeClr val="bg1">
                        <a:lumMod val="75000"/>
                        <a:lumOff val="25000"/>
                      </a:schemeClr>
                    </a:gs>
                  </a:gsLst>
                  <a:lin ang="5400000" scaled="0"/>
                  <a:tileRect/>
                </a:gradFill>
                <a:effectLst/>
              </a:rPr>
              <a:t>Evangelischer Kindergarten </a:t>
            </a:r>
            <a:r>
              <a:rPr lang="de-DE" b="1" dirty="0" err="1">
                <a:gradFill flip="none" rotWithShape="1">
                  <a:gsLst>
                    <a:gs pos="21000">
                      <a:schemeClr val="tx1">
                        <a:lumMod val="75000"/>
                      </a:schemeClr>
                    </a:gs>
                    <a:gs pos="88000">
                      <a:schemeClr val="bg1">
                        <a:lumMod val="75000"/>
                        <a:lumOff val="25000"/>
                      </a:schemeClr>
                    </a:gs>
                  </a:gsLst>
                  <a:lin ang="5400000" scaled="0"/>
                  <a:tileRect/>
                </a:gradFill>
                <a:effectLst/>
              </a:rPr>
              <a:t>Zwergenwald</a:t>
            </a:r>
            <a:r>
              <a:rPr lang="de-DE" dirty="0">
                <a:effectLst/>
              </a:rPr>
              <a:t/>
            </a:r>
            <a:br>
              <a:rPr lang="de-DE" dirty="0">
                <a:effectLst/>
              </a:rPr>
            </a:br>
            <a:endParaRPr lang="de-DE" dirty="0">
              <a:gradFill flip="none" rotWithShape="1">
                <a:gsLst>
                  <a:gs pos="21000">
                    <a:schemeClr val="tx1">
                      <a:lumMod val="75000"/>
                    </a:schemeClr>
                  </a:gs>
                  <a:gs pos="88000">
                    <a:schemeClr val="bg1">
                      <a:lumMod val="75000"/>
                      <a:lumOff val="25000"/>
                    </a:schemeClr>
                  </a:gs>
                </a:gsLst>
                <a:lin ang="5400000" scaled="0"/>
                <a:tileRect/>
              </a:gradFill>
            </a:endParaRP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899592" y="2348880"/>
            <a:ext cx="7423608" cy="12650643"/>
          </a:xfrm>
        </p:spPr>
        <p:txBody>
          <a:bodyPr/>
          <a:lstStyle/>
          <a:p>
            <a:pPr>
              <a:lnSpc>
                <a:spcPct val="100000"/>
              </a:lnSpc>
              <a:spcBef>
                <a:spcPts val="200"/>
              </a:spcBef>
              <a:buFont typeface="Arial" panose="020B0604020202020204" pitchFamily="34" charset="0"/>
              <a:buChar char="•"/>
            </a:pPr>
            <a:r>
              <a:rPr lang="de-DE" dirty="0">
                <a:solidFill>
                  <a:sysClr val="windowText" lastClr="000000"/>
                </a:solidFill>
              </a:rPr>
              <a:t>Spielmöglichkeiten in der Natur</a:t>
            </a:r>
          </a:p>
          <a:p>
            <a:pPr>
              <a:lnSpc>
                <a:spcPct val="100000"/>
              </a:lnSpc>
              <a:spcBef>
                <a:spcPts val="200"/>
              </a:spcBef>
              <a:buFont typeface="Arial" panose="020B0604020202020204" pitchFamily="34" charset="0"/>
              <a:buChar char="•"/>
            </a:pPr>
            <a:r>
              <a:rPr lang="de-DE" dirty="0">
                <a:solidFill>
                  <a:sysClr val="windowText" lastClr="000000"/>
                </a:solidFill>
              </a:rPr>
              <a:t>2012 wurde die Trägerschaft von Bethel an die Kirchengemeinde Breckerfeld abgegeben</a:t>
            </a:r>
          </a:p>
          <a:p>
            <a:pPr>
              <a:lnSpc>
                <a:spcPct val="100000"/>
              </a:lnSpc>
              <a:spcBef>
                <a:spcPts val="200"/>
              </a:spcBef>
              <a:buFont typeface="Arial" panose="020B0604020202020204" pitchFamily="34" charset="0"/>
              <a:buChar char="•"/>
            </a:pPr>
            <a:r>
              <a:rPr lang="de-DE" dirty="0">
                <a:solidFill>
                  <a:sysClr val="windowText" lastClr="000000"/>
                </a:solidFill>
              </a:rPr>
              <a:t>Jahreszeitliche Feste</a:t>
            </a:r>
          </a:p>
          <a:p>
            <a:pPr>
              <a:lnSpc>
                <a:spcPct val="100000"/>
              </a:lnSpc>
              <a:spcBef>
                <a:spcPts val="200"/>
              </a:spcBef>
              <a:buFont typeface="Arial" panose="020B0604020202020204" pitchFamily="34" charset="0"/>
              <a:buChar char="•"/>
            </a:pPr>
            <a:r>
              <a:rPr lang="de-DE" dirty="0">
                <a:solidFill>
                  <a:sysClr val="windowText" lastClr="000000"/>
                </a:solidFill>
              </a:rPr>
              <a:t>Familien/Gemeindefest </a:t>
            </a:r>
          </a:p>
          <a:p>
            <a:pPr>
              <a:lnSpc>
                <a:spcPct val="100000"/>
              </a:lnSpc>
              <a:spcBef>
                <a:spcPts val="200"/>
              </a:spcBef>
              <a:buFont typeface="Arial" panose="020B0604020202020204" pitchFamily="34" charset="0"/>
              <a:buChar char="•"/>
            </a:pPr>
            <a:r>
              <a:rPr lang="de-DE" dirty="0">
                <a:solidFill>
                  <a:sysClr val="windowText" lastClr="000000"/>
                </a:solidFill>
              </a:rPr>
              <a:t>2017 Erhalt des evangelischen Prüfsiegels</a:t>
            </a:r>
          </a:p>
          <a:p>
            <a:pPr>
              <a:lnSpc>
                <a:spcPct val="100000"/>
              </a:lnSpc>
              <a:spcBef>
                <a:spcPts val="200"/>
              </a:spcBef>
              <a:buFont typeface="Arial" panose="020B0604020202020204" pitchFamily="34" charset="0"/>
              <a:buChar char="•"/>
            </a:pPr>
            <a:r>
              <a:rPr lang="de-DE" dirty="0">
                <a:solidFill>
                  <a:sysClr val="windowText" lastClr="000000"/>
                </a:solidFill>
              </a:rPr>
              <a:t>Förderkreis</a:t>
            </a:r>
          </a:p>
          <a:p>
            <a:pPr>
              <a:lnSpc>
                <a:spcPct val="100000"/>
              </a:lnSpc>
              <a:spcBef>
                <a:spcPts val="200"/>
              </a:spcBef>
              <a:buFontTx/>
              <a:buChar char="-"/>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p>
          <a:p>
            <a:pPr marL="0" indent="0">
              <a:lnSpc>
                <a:spcPct val="100000"/>
              </a:lnSpc>
              <a:spcBef>
                <a:spcPts val="200"/>
              </a:spcBef>
              <a:buNone/>
            </a:pPr>
            <a:r>
              <a:rPr lang="de-DE" dirty="0"/>
              <a:t> </a:t>
            </a:r>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endParaRPr lang="de-DE" dirty="0"/>
          </a:p>
          <a:p>
            <a:pPr>
              <a:lnSpc>
                <a:spcPct val="150000"/>
              </a:lnSpc>
              <a:spcBef>
                <a:spcPts val="200"/>
              </a:spcBef>
            </a:pPr>
            <a:endParaRPr lang="de-DE" dirty="0"/>
          </a:p>
          <a:p>
            <a:pPr marL="0" indent="0">
              <a:buNone/>
            </a:pPr>
            <a:endParaRPr lang="de-DE" dirty="0"/>
          </a:p>
          <a:p>
            <a:endParaRPr lang="de-DE" dirty="0"/>
          </a:p>
        </p:txBody>
      </p:sp>
      <p:pic>
        <p:nvPicPr>
          <p:cNvPr id="7" name="Grafik 6">
            <a:extLst>
              <a:ext uri="{FF2B5EF4-FFF2-40B4-BE49-F238E27FC236}">
                <a16:creationId xmlns:a16="http://schemas.microsoft.com/office/drawing/2014/main" xmlns="" id="{4229A4D5-5298-4EBD-9069-3EB422271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3861048"/>
            <a:ext cx="2016224" cy="1512168"/>
          </a:xfrm>
          <a:prstGeom prst="rect">
            <a:avLst/>
          </a:prstGeom>
        </p:spPr>
      </p:pic>
    </p:spTree>
    <p:extLst>
      <p:ext uri="{BB962C8B-B14F-4D97-AF65-F5344CB8AC3E}">
        <p14:creationId xmlns:p14="http://schemas.microsoft.com/office/powerpoint/2010/main" val="379712748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FFCCFF">
                <a:alpha val="97000"/>
              </a:srgbClr>
            </a:gs>
            <a:gs pos="54000">
              <a:schemeClr val="accent6">
                <a:lumMod val="40000"/>
                <a:lumOff val="60000"/>
              </a:schemeClr>
            </a:gs>
            <a:gs pos="69000">
              <a:schemeClr val="accent6">
                <a:lumMod val="60000"/>
                <a:lumOff val="40000"/>
              </a:schemeClr>
            </a:gs>
            <a:gs pos="95000">
              <a:schemeClr val="accent6">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064236" y="188640"/>
            <a:ext cx="7258964" cy="1994392"/>
          </a:xfrm>
        </p:spPr>
        <p:txBody>
          <a:bodyPr/>
          <a:lstStyle/>
          <a:p>
            <a:pPr algn="ctr"/>
            <a:r>
              <a:rPr lang="de-DE" b="1" dirty="0">
                <a:gradFill flip="none" rotWithShape="1">
                  <a:gsLst>
                    <a:gs pos="21000">
                      <a:schemeClr val="tx1">
                        <a:lumMod val="75000"/>
                      </a:schemeClr>
                    </a:gs>
                    <a:gs pos="88000">
                      <a:schemeClr val="bg1">
                        <a:lumMod val="75000"/>
                        <a:lumOff val="25000"/>
                      </a:schemeClr>
                    </a:gs>
                  </a:gsLst>
                  <a:lin ang="5400000" scaled="0"/>
                  <a:tileRect/>
                </a:gradFill>
                <a:effectLst/>
              </a:rPr>
              <a:t>Evangelischer Friedhof </a:t>
            </a:r>
            <a:r>
              <a:rPr lang="de-DE" b="1" dirty="0" err="1">
                <a:gradFill flip="none" rotWithShape="1">
                  <a:gsLst>
                    <a:gs pos="21000">
                      <a:schemeClr val="tx1">
                        <a:lumMod val="75000"/>
                      </a:schemeClr>
                    </a:gs>
                    <a:gs pos="88000">
                      <a:schemeClr val="bg1">
                        <a:lumMod val="75000"/>
                        <a:lumOff val="25000"/>
                      </a:schemeClr>
                    </a:gs>
                  </a:gsLst>
                  <a:lin ang="5400000" scaled="0"/>
                  <a:tileRect/>
                </a:gradFill>
                <a:effectLst/>
              </a:rPr>
              <a:t>Zurstraße</a:t>
            </a:r>
            <a:r>
              <a:rPr lang="de-DE" dirty="0">
                <a:effectLst/>
              </a:rPr>
              <a:t/>
            </a:r>
            <a:br>
              <a:rPr lang="de-DE" dirty="0">
                <a:effectLst/>
              </a:rPr>
            </a:br>
            <a:endParaRPr lang="de-DE" dirty="0">
              <a:gradFill flip="none" rotWithShape="1">
                <a:gsLst>
                  <a:gs pos="21000">
                    <a:schemeClr val="tx1">
                      <a:lumMod val="75000"/>
                    </a:schemeClr>
                  </a:gs>
                  <a:gs pos="88000">
                    <a:schemeClr val="bg1">
                      <a:lumMod val="75000"/>
                      <a:lumOff val="25000"/>
                    </a:schemeClr>
                  </a:gs>
                </a:gsLst>
                <a:lin ang="5400000" scaled="0"/>
                <a:tileRect/>
              </a:gradFill>
            </a:endParaRP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899592" y="2348880"/>
            <a:ext cx="7423608" cy="12158200"/>
          </a:xfrm>
        </p:spPr>
        <p:txBody>
          <a:bodyPr/>
          <a:lstStyle/>
          <a:p>
            <a:pPr>
              <a:lnSpc>
                <a:spcPct val="100000"/>
              </a:lnSpc>
              <a:spcBef>
                <a:spcPts val="200"/>
              </a:spcBef>
              <a:buFont typeface="Arial" panose="020B0604020202020204" pitchFamily="34" charset="0"/>
              <a:buChar char="•"/>
            </a:pPr>
            <a:r>
              <a:rPr lang="de-DE" dirty="0">
                <a:solidFill>
                  <a:sysClr val="windowText" lastClr="000000"/>
                </a:solidFill>
              </a:rPr>
              <a:t>1681 gegründet</a:t>
            </a:r>
          </a:p>
          <a:p>
            <a:pPr>
              <a:lnSpc>
                <a:spcPct val="100000"/>
              </a:lnSpc>
              <a:spcBef>
                <a:spcPts val="200"/>
              </a:spcBef>
              <a:buFont typeface="Arial" panose="020B0604020202020204" pitchFamily="34" charset="0"/>
              <a:buChar char="•"/>
            </a:pPr>
            <a:r>
              <a:rPr lang="de-DE" dirty="0">
                <a:solidFill>
                  <a:sysClr val="windowText" lastClr="000000"/>
                </a:solidFill>
              </a:rPr>
              <a:t>1850 Verlegung zum jetzigen Standort</a:t>
            </a:r>
          </a:p>
          <a:p>
            <a:pPr>
              <a:lnSpc>
                <a:spcPct val="100000"/>
              </a:lnSpc>
              <a:spcBef>
                <a:spcPts val="200"/>
              </a:spcBef>
              <a:buFont typeface="Arial" panose="020B0604020202020204" pitchFamily="34" charset="0"/>
              <a:buChar char="•"/>
            </a:pPr>
            <a:r>
              <a:rPr lang="de-DE" dirty="0">
                <a:solidFill>
                  <a:sysClr val="windowText" lastClr="000000"/>
                </a:solidFill>
              </a:rPr>
              <a:t>Mehrfach erweitert</a:t>
            </a:r>
          </a:p>
          <a:p>
            <a:pPr>
              <a:lnSpc>
                <a:spcPct val="100000"/>
              </a:lnSpc>
              <a:spcBef>
                <a:spcPts val="200"/>
              </a:spcBef>
              <a:buFont typeface="Arial" panose="020B0604020202020204" pitchFamily="34" charset="0"/>
              <a:buChar char="•"/>
            </a:pPr>
            <a:endParaRPr lang="de-DE" dirty="0">
              <a:solidFill>
                <a:sysClr val="windowText" lastClr="000000"/>
              </a:solidFill>
            </a:endParaRPr>
          </a:p>
          <a:p>
            <a:pPr marL="0" indent="0">
              <a:lnSpc>
                <a:spcPct val="100000"/>
              </a:lnSpc>
              <a:spcBef>
                <a:spcPts val="200"/>
              </a:spcBef>
              <a:buNone/>
            </a:pPr>
            <a:r>
              <a:rPr lang="de-DE" dirty="0">
                <a:solidFill>
                  <a:sysClr val="windowText" lastClr="000000"/>
                </a:solidFill>
              </a:rPr>
              <a:t>Veränderungen:</a:t>
            </a:r>
          </a:p>
          <a:p>
            <a:pPr>
              <a:lnSpc>
                <a:spcPct val="100000"/>
              </a:lnSpc>
              <a:spcBef>
                <a:spcPts val="200"/>
              </a:spcBef>
              <a:buFont typeface="Arial" panose="020B0604020202020204" pitchFamily="34" charset="0"/>
              <a:buChar char="•"/>
            </a:pPr>
            <a:r>
              <a:rPr lang="de-DE" dirty="0">
                <a:solidFill>
                  <a:sysClr val="windowText" lastClr="000000"/>
                </a:solidFill>
              </a:rPr>
              <a:t>Veränderung der Grabarten  </a:t>
            </a:r>
          </a:p>
          <a:p>
            <a:pPr>
              <a:lnSpc>
                <a:spcPct val="100000"/>
              </a:lnSpc>
              <a:spcBef>
                <a:spcPts val="200"/>
              </a:spcBef>
              <a:buFont typeface="Arial" panose="020B0604020202020204" pitchFamily="34" charset="0"/>
              <a:buChar char="•"/>
            </a:pPr>
            <a:r>
              <a:rPr lang="de-DE" dirty="0">
                <a:solidFill>
                  <a:sysClr val="windowText" lastClr="000000"/>
                </a:solidFill>
              </a:rPr>
              <a:t>Kostendeckende Finanzierung des Friedhofes</a:t>
            </a: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marL="0" indent="0">
              <a:lnSpc>
                <a:spcPct val="100000"/>
              </a:lnSpc>
              <a:spcBef>
                <a:spcPts val="200"/>
              </a:spcBef>
              <a:buNone/>
            </a:pPr>
            <a:endParaRPr lang="de-DE" dirty="0"/>
          </a:p>
          <a:p>
            <a:pPr marL="0" indent="0">
              <a:lnSpc>
                <a:spcPct val="100000"/>
              </a:lnSpc>
              <a:spcBef>
                <a:spcPts val="200"/>
              </a:spcBef>
              <a:buNone/>
            </a:pPr>
            <a:r>
              <a:rPr lang="de-DE" dirty="0"/>
              <a:t> </a:t>
            </a:r>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marL="0" indent="0">
              <a:lnSpc>
                <a:spcPct val="100000"/>
              </a:lnSpc>
              <a:spcBef>
                <a:spcPts val="200"/>
              </a:spcBef>
              <a:buNone/>
            </a:pPr>
            <a:endParaRPr lang="de-DE" dirty="0"/>
          </a:p>
          <a:p>
            <a:pPr>
              <a:lnSpc>
                <a:spcPct val="100000"/>
              </a:lnSpc>
              <a:spcBef>
                <a:spcPts val="200"/>
              </a:spcBef>
            </a:pPr>
            <a:endParaRPr lang="de-DE" dirty="0"/>
          </a:p>
          <a:p>
            <a:pPr>
              <a:lnSpc>
                <a:spcPct val="150000"/>
              </a:lnSpc>
              <a:spcBef>
                <a:spcPts val="200"/>
              </a:spcBef>
            </a:pPr>
            <a:endParaRPr lang="de-DE" dirty="0"/>
          </a:p>
          <a:p>
            <a:pPr marL="0" indent="0">
              <a:buNone/>
            </a:pPr>
            <a:endParaRPr lang="de-DE" dirty="0"/>
          </a:p>
          <a:p>
            <a:endParaRPr lang="de-DE" dirty="0"/>
          </a:p>
        </p:txBody>
      </p:sp>
      <p:pic>
        <p:nvPicPr>
          <p:cNvPr id="5" name="Grafik 4">
            <a:extLst>
              <a:ext uri="{FF2B5EF4-FFF2-40B4-BE49-F238E27FC236}">
                <a16:creationId xmlns:a16="http://schemas.microsoft.com/office/drawing/2014/main" xmlns="" id="{C7D84FCB-E8F1-4011-93DF-85E9506C3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717032"/>
            <a:ext cx="2810782" cy="963736"/>
          </a:xfrm>
          <a:prstGeom prst="rect">
            <a:avLst/>
          </a:prstGeom>
        </p:spPr>
      </p:pic>
    </p:spTree>
    <p:extLst>
      <p:ext uri="{BB962C8B-B14F-4D97-AF65-F5344CB8AC3E}">
        <p14:creationId xmlns:p14="http://schemas.microsoft.com/office/powerpoint/2010/main" val="21687130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7F76AADC-6FA7-43DA-B939-A9FC3D57F8EB}"/>
              </a:ext>
            </a:extLst>
          </p:cNvPr>
          <p:cNvSpPr>
            <a:spLocks noGrp="1"/>
          </p:cNvSpPr>
          <p:nvPr>
            <p:ph idx="1"/>
          </p:nvPr>
        </p:nvSpPr>
        <p:spPr>
          <a:xfrm>
            <a:off x="784800" y="1627200"/>
            <a:ext cx="7574400" cy="7485126"/>
          </a:xfrm>
        </p:spPr>
        <p:txBody>
          <a:bodyPr/>
          <a:lstStyle/>
          <a:p>
            <a:pPr marL="0" indent="0">
              <a:buNone/>
            </a:pPr>
            <a:endParaRPr lang="de-DE" dirty="0">
              <a:solidFill>
                <a:schemeClr val="bg1"/>
              </a:solidFill>
            </a:endParaRPr>
          </a:p>
          <a:p>
            <a:pPr marL="0" indent="0">
              <a:buNone/>
            </a:pPr>
            <a:endParaRPr lang="de-DE" dirty="0">
              <a:solidFill>
                <a:schemeClr val="bg1"/>
              </a:solidFill>
            </a:endParaRPr>
          </a:p>
          <a:p>
            <a:r>
              <a:rPr lang="de-DE" dirty="0">
                <a:solidFill>
                  <a:schemeClr val="bg1"/>
                </a:solidFill>
              </a:rPr>
              <a:t>Im Ortsteil Waldbauer gibt es </a:t>
            </a:r>
          </a:p>
          <a:p>
            <a:pPr marL="0" indent="0">
              <a:buNone/>
            </a:pPr>
            <a:r>
              <a:rPr lang="de-DE" dirty="0">
                <a:solidFill>
                  <a:schemeClr val="bg1"/>
                </a:solidFill>
              </a:rPr>
              <a:t>    57 ortsansässige Unternehmen</a:t>
            </a:r>
          </a:p>
          <a:p>
            <a:pPr marL="0" indent="0">
              <a:buNone/>
            </a:pPr>
            <a:endParaRPr lang="de-DE" dirty="0">
              <a:solidFill>
                <a:schemeClr val="bg1"/>
              </a:solidFill>
            </a:endParaRPr>
          </a:p>
          <a:p>
            <a:r>
              <a:rPr lang="de-DE" dirty="0" err="1">
                <a:solidFill>
                  <a:schemeClr val="bg1"/>
                </a:solidFill>
              </a:rPr>
              <a:t>Bethel.regional</a:t>
            </a:r>
            <a:r>
              <a:rPr lang="de-DE" dirty="0">
                <a:solidFill>
                  <a:schemeClr val="bg1"/>
                </a:solidFill>
              </a:rPr>
              <a:t> ist der größte Arbeitgeber</a:t>
            </a:r>
          </a:p>
          <a:p>
            <a:pPr marL="0" indent="0">
              <a:buNone/>
            </a:pPr>
            <a:r>
              <a:rPr lang="de-DE" dirty="0">
                <a:solidFill>
                  <a:schemeClr val="bg1"/>
                </a:solidFill>
              </a:rPr>
              <a:t>    vor Ort mit 70 Mitarbeitenden</a:t>
            </a:r>
          </a:p>
          <a:p>
            <a:pPr marL="0" indent="0">
              <a:buNone/>
            </a:pPr>
            <a:endParaRPr lang="de-DE" dirty="0"/>
          </a:p>
          <a:p>
            <a:endParaRPr lang="de-DE" dirty="0"/>
          </a:p>
          <a:p>
            <a:pPr marL="0" indent="0">
              <a:buNone/>
            </a:pPr>
            <a:endParaRPr lang="de-DE" dirty="0"/>
          </a:p>
          <a:p>
            <a:endParaRPr lang="de-DE" dirty="0"/>
          </a:p>
          <a:p>
            <a:pPr marL="0" indent="0">
              <a:buNone/>
            </a:pPr>
            <a:endParaRPr lang="de-DE" dirty="0"/>
          </a:p>
          <a:p>
            <a:endParaRPr lang="de-DE" dirty="0"/>
          </a:p>
          <a:p>
            <a:endParaRPr lang="de-DE" dirty="0"/>
          </a:p>
        </p:txBody>
      </p:sp>
      <p:sp>
        <p:nvSpPr>
          <p:cNvPr id="5" name="Titel 1">
            <a:extLst>
              <a:ext uri="{FF2B5EF4-FFF2-40B4-BE49-F238E27FC236}">
                <a16:creationId xmlns:a16="http://schemas.microsoft.com/office/drawing/2014/main" xmlns="" id="{4460B67C-8EE0-4C8B-947D-0C378FBA027E}"/>
              </a:ext>
            </a:extLst>
          </p:cNvPr>
          <p:cNvSpPr>
            <a:spLocks noGrp="1"/>
          </p:cNvSpPr>
          <p:nvPr>
            <p:ph type="title"/>
          </p:nvPr>
        </p:nvSpPr>
        <p:spPr>
          <a:xfrm>
            <a:off x="381000" y="230188"/>
            <a:ext cx="8382000" cy="665162"/>
          </a:xfrm>
        </p:spPr>
        <p:txBody>
          <a:bodyPr/>
          <a:lstStyle/>
          <a:p>
            <a:pPr algn="ctr"/>
            <a:r>
              <a:rPr lang="de-DE" dirty="0">
                <a:gradFill flip="none" rotWithShape="1">
                  <a:gsLst>
                    <a:gs pos="21000">
                      <a:schemeClr val="tx1">
                        <a:lumMod val="75000"/>
                      </a:schemeClr>
                    </a:gs>
                    <a:gs pos="88000">
                      <a:schemeClr val="bg1">
                        <a:lumMod val="85000"/>
                        <a:lumOff val="15000"/>
                      </a:schemeClr>
                    </a:gs>
                  </a:gsLst>
                  <a:lin ang="5400000" scaled="0"/>
                  <a:tileRect/>
                </a:gradFill>
              </a:rPr>
              <a:t>Entwicklung der Infrastruktur</a:t>
            </a:r>
          </a:p>
        </p:txBody>
      </p:sp>
    </p:spTree>
    <p:extLst>
      <p:ext uri="{BB962C8B-B14F-4D97-AF65-F5344CB8AC3E}">
        <p14:creationId xmlns:p14="http://schemas.microsoft.com/office/powerpoint/2010/main" val="4045571219"/>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997196"/>
          </a:xfrm>
        </p:spPr>
        <p:txBody>
          <a:bodyPr/>
          <a:lstStyle/>
          <a:p>
            <a:pPr algn="ctr"/>
            <a:r>
              <a:rPr lang="de-DE" sz="7200" dirty="0">
                <a:gradFill flip="none" rotWithShape="1">
                  <a:gsLst>
                    <a:gs pos="21000">
                      <a:schemeClr val="accent3"/>
                    </a:gs>
                    <a:gs pos="86000">
                      <a:schemeClr val="accent5">
                        <a:lumMod val="50000"/>
                      </a:schemeClr>
                    </a:gs>
                  </a:gsLst>
                  <a:lin ang="5400000" scaled="0"/>
                  <a:tileRect/>
                </a:gradFill>
              </a:rPr>
              <a:t>Fazit</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8800"/>
            <a:ext cx="6840000" cy="5047536"/>
          </a:xfrm>
        </p:spPr>
        <p:txBody>
          <a:bodyPr/>
          <a:lstStyle/>
          <a:p>
            <a:pPr marL="0" indent="0" algn="ctr">
              <a:buNone/>
            </a:pPr>
            <a:endParaRPr lang="de-DE" dirty="0">
              <a:solidFill>
                <a:sysClr val="windowText" lastClr="000000"/>
              </a:solidFill>
            </a:endParaRPr>
          </a:p>
          <a:p>
            <a:pPr marL="0" indent="0" algn="ctr">
              <a:buNone/>
            </a:pPr>
            <a:r>
              <a:rPr lang="de-DE" sz="6600" dirty="0">
                <a:solidFill>
                  <a:sysClr val="windowText" lastClr="000000"/>
                </a:solidFill>
              </a:rPr>
              <a:t>Auch der längste Weg beginnt mit dem ersten Schritt!</a:t>
            </a:r>
          </a:p>
          <a:p>
            <a:pPr marL="0" indent="0" algn="ctr">
              <a:buNone/>
            </a:pPr>
            <a:endParaRPr lang="de-DE" sz="6600" dirty="0"/>
          </a:p>
          <a:p>
            <a:pPr marL="0" indent="0">
              <a:buNone/>
            </a:pPr>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1200"/>
            <a:ext cx="864096" cy="4464000"/>
          </a:xfrm>
          <a:prstGeom prst="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err="1">
                <a:solidFill>
                  <a:srgbClr val="FFFFFF"/>
                </a:solidFill>
                <a:effectLst>
                  <a:outerShdw blurRad="38100" dist="38100" dir="2700000" algn="tl">
                    <a:srgbClr val="000000">
                      <a:alpha val="43137"/>
                    </a:srgbClr>
                  </a:outerShdw>
                </a:effectLst>
                <a:latin typeface="Segoe" pitchFamily="34" charset="0"/>
              </a:rPr>
              <a:t>DoGeWa</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2" descr="C:\Users\Rüdiger\EIGENE\DoGeWa\Logos und Vorlagen\Schild Logo.png"/>
          <p:cNvPicPr>
            <a:picLocks noChangeAspect="1" noChangeArrowheads="1"/>
          </p:cNvPicPr>
          <p:nvPr/>
        </p:nvPicPr>
        <p:blipFill>
          <a:blip r:embed="rId2" cstate="print"/>
          <a:srcRect/>
          <a:stretch>
            <a:fillRect/>
          </a:stretch>
        </p:blipFill>
        <p:spPr bwMode="auto">
          <a:xfrm>
            <a:off x="179511" y="176400"/>
            <a:ext cx="1440000" cy="1431252"/>
          </a:xfrm>
          <a:prstGeom prst="rect">
            <a:avLst/>
          </a:prstGeom>
          <a:noFill/>
          <a:effectLst/>
        </p:spPr>
      </p:pic>
    </p:spTree>
    <p:extLst>
      <p:ext uri="{BB962C8B-B14F-4D97-AF65-F5344CB8AC3E}">
        <p14:creationId xmlns:p14="http://schemas.microsoft.com/office/powerpoint/2010/main" val="39165391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xmlns="" id="{5081D64B-3B76-492D-B414-F3156EC346C3}"/>
              </a:ext>
            </a:extLst>
          </p:cNvPr>
          <p:cNvSpPr/>
          <p:nvPr/>
        </p:nvSpPr>
        <p:spPr bwMode="auto">
          <a:xfrm>
            <a:off x="1187624" y="548680"/>
            <a:ext cx="3384376" cy="1419616"/>
          </a:xfrm>
          <a:prstGeom prst="roundRect">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300" dirty="0">
                <a:solidFill>
                  <a:srgbClr val="FFFFFF"/>
                </a:solidFill>
                <a:effectLst>
                  <a:outerShdw blurRad="38100" dist="38100" dir="2700000" algn="tl">
                    <a:srgbClr val="000000">
                      <a:alpha val="43137"/>
                    </a:srgbClr>
                  </a:outerShdw>
                </a:effectLst>
                <a:latin typeface="Segoe" pitchFamily="34" charset="0"/>
              </a:rPr>
              <a:t>Dorfgemeinschaft</a:t>
            </a:r>
          </a:p>
          <a:p>
            <a:pPr algn="ctr" defTabSz="914099" fontAlgn="base">
              <a:spcBef>
                <a:spcPct val="0"/>
              </a:spcBef>
              <a:spcAft>
                <a:spcPct val="0"/>
              </a:spcAft>
            </a:pPr>
            <a:r>
              <a:rPr lang="de-DE" sz="2300" dirty="0">
                <a:solidFill>
                  <a:srgbClr val="FFFFFF"/>
                </a:solidFill>
                <a:effectLst>
                  <a:outerShdw blurRad="38100" dist="38100" dir="2700000" algn="tl">
                    <a:srgbClr val="000000">
                      <a:alpha val="43137"/>
                    </a:srgbClr>
                  </a:outerShdw>
                </a:effectLst>
                <a:latin typeface="Segoe" pitchFamily="34" charset="0"/>
              </a:rPr>
              <a:t>Waldbauer </a:t>
            </a:r>
          </a:p>
          <a:p>
            <a:pPr algn="ctr" defTabSz="914099" fontAlgn="base">
              <a:spcBef>
                <a:spcPct val="0"/>
              </a:spcBef>
              <a:spcAft>
                <a:spcPct val="0"/>
              </a:spcAft>
            </a:pPr>
            <a:r>
              <a:rPr lang="de-DE" sz="2300" dirty="0" err="1">
                <a:solidFill>
                  <a:srgbClr val="FFFFFF"/>
                </a:solidFill>
                <a:effectLst>
                  <a:outerShdw blurRad="38100" dist="38100" dir="2700000" algn="tl">
                    <a:srgbClr val="000000">
                      <a:alpha val="43137"/>
                    </a:srgbClr>
                  </a:outerShdw>
                </a:effectLst>
                <a:latin typeface="Segoe" pitchFamily="34" charset="0"/>
              </a:rPr>
              <a:t>DoGeWa</a:t>
            </a:r>
            <a:endParaRPr lang="de-DE"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echteck: abgerundete Ecken 10">
            <a:extLst>
              <a:ext uri="{FF2B5EF4-FFF2-40B4-BE49-F238E27FC236}">
                <a16:creationId xmlns:a16="http://schemas.microsoft.com/office/drawing/2014/main" xmlns="" id="{F88E9169-F296-4B43-A13D-052DA9ECAD9E}"/>
              </a:ext>
            </a:extLst>
          </p:cNvPr>
          <p:cNvSpPr/>
          <p:nvPr/>
        </p:nvSpPr>
        <p:spPr bwMode="auto">
          <a:xfrm>
            <a:off x="6012160" y="718428"/>
            <a:ext cx="2808312" cy="1080120"/>
          </a:xfrm>
          <a:prstGeom prst="roundRect">
            <a:avLst/>
          </a:prstGeom>
          <a:solidFill>
            <a:schemeClr val="accent6">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300" dirty="0">
                <a:solidFill>
                  <a:srgbClr val="FFFFFF"/>
                </a:solidFill>
                <a:effectLst>
                  <a:outerShdw blurRad="38100" dist="38100" dir="2700000" algn="tl">
                    <a:srgbClr val="000000">
                      <a:alpha val="43137"/>
                    </a:srgbClr>
                  </a:outerShdw>
                </a:effectLst>
                <a:latin typeface="Segoe" pitchFamily="34" charset="0"/>
              </a:rPr>
              <a:t>Kirchengemeinde</a:t>
            </a:r>
          </a:p>
        </p:txBody>
      </p:sp>
      <p:sp>
        <p:nvSpPr>
          <p:cNvPr id="12" name="Rechteck: abgerundete Ecken 11">
            <a:extLst>
              <a:ext uri="{FF2B5EF4-FFF2-40B4-BE49-F238E27FC236}">
                <a16:creationId xmlns:a16="http://schemas.microsoft.com/office/drawing/2014/main" xmlns="" id="{203F0FD7-CF66-47D6-A153-F2A21C797F2A}"/>
              </a:ext>
            </a:extLst>
          </p:cNvPr>
          <p:cNvSpPr/>
          <p:nvPr/>
        </p:nvSpPr>
        <p:spPr bwMode="auto">
          <a:xfrm>
            <a:off x="251520" y="2550032"/>
            <a:ext cx="2275967" cy="936104"/>
          </a:xfrm>
          <a:prstGeom prst="round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300" dirty="0">
                <a:solidFill>
                  <a:srgbClr val="FFFFFF"/>
                </a:solidFill>
                <a:effectLst>
                  <a:outerShdw blurRad="38100" dist="38100" dir="2700000" algn="tl">
                    <a:srgbClr val="000000">
                      <a:alpha val="43137"/>
                    </a:srgbClr>
                  </a:outerShdw>
                </a:effectLst>
                <a:latin typeface="Segoe" pitchFamily="34" charset="0"/>
              </a:rPr>
              <a:t>SC </a:t>
            </a:r>
            <a:r>
              <a:rPr lang="de-DE" sz="2300" dirty="0" err="1">
                <a:solidFill>
                  <a:srgbClr val="FFFFFF"/>
                </a:solidFill>
                <a:effectLst>
                  <a:outerShdw blurRad="38100" dist="38100" dir="2700000" algn="tl">
                    <a:srgbClr val="000000">
                      <a:alpha val="43137"/>
                    </a:srgbClr>
                  </a:outerShdw>
                </a:effectLst>
                <a:latin typeface="Segoe" pitchFamily="34" charset="0"/>
              </a:rPr>
              <a:t>Zurstraße</a:t>
            </a:r>
            <a:endParaRPr lang="de-DE" sz="2300" dirty="0">
              <a:solidFill>
                <a:srgbClr val="FFFFFF"/>
              </a:solidFill>
              <a:effectLst>
                <a:outerShdw blurRad="38100" dist="38100" dir="2700000" algn="tl">
                  <a:srgbClr val="000000">
                    <a:alpha val="43137"/>
                  </a:srgbClr>
                </a:outerShdw>
              </a:effectLst>
              <a:latin typeface="Segoe" pitchFamily="34" charset="0"/>
            </a:endParaRPr>
          </a:p>
        </p:txBody>
      </p:sp>
      <p:sp>
        <p:nvSpPr>
          <p:cNvPr id="20" name="Rechteck: abgerundete Ecken 19">
            <a:extLst>
              <a:ext uri="{FF2B5EF4-FFF2-40B4-BE49-F238E27FC236}">
                <a16:creationId xmlns:a16="http://schemas.microsoft.com/office/drawing/2014/main" xmlns="" id="{EFFA5A3F-4CCA-43DE-93DD-101F130A7DCE}"/>
              </a:ext>
            </a:extLst>
          </p:cNvPr>
          <p:cNvSpPr/>
          <p:nvPr/>
        </p:nvSpPr>
        <p:spPr bwMode="auto">
          <a:xfrm>
            <a:off x="3192994" y="2550032"/>
            <a:ext cx="2351833" cy="936104"/>
          </a:xfrm>
          <a:prstGeom prst="round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300" dirty="0">
                <a:solidFill>
                  <a:srgbClr val="FFFFFF"/>
                </a:solidFill>
                <a:effectLst>
                  <a:outerShdw blurRad="38100" dist="38100" dir="2700000" algn="tl">
                    <a:srgbClr val="000000">
                      <a:alpha val="43137"/>
                    </a:srgbClr>
                  </a:outerShdw>
                </a:effectLst>
                <a:latin typeface="Segoe" pitchFamily="34" charset="0"/>
              </a:rPr>
              <a:t>MGV </a:t>
            </a:r>
            <a:r>
              <a:rPr lang="de-DE" sz="2300" dirty="0" err="1">
                <a:solidFill>
                  <a:srgbClr val="FFFFFF"/>
                </a:solidFill>
                <a:effectLst>
                  <a:outerShdw blurRad="38100" dist="38100" dir="2700000" algn="tl">
                    <a:srgbClr val="000000">
                      <a:alpha val="43137"/>
                    </a:srgbClr>
                  </a:outerShdw>
                </a:effectLst>
                <a:latin typeface="Segoe" pitchFamily="34" charset="0"/>
              </a:rPr>
              <a:t>Bergeshöh</a:t>
            </a:r>
            <a:endParaRPr lang="de-DE" sz="2300" dirty="0">
              <a:solidFill>
                <a:srgbClr val="FFFFFF"/>
              </a:solidFill>
              <a:effectLst>
                <a:outerShdw blurRad="38100" dist="38100" dir="2700000" algn="tl">
                  <a:srgbClr val="000000">
                    <a:alpha val="43137"/>
                  </a:srgbClr>
                </a:outerShdw>
              </a:effectLst>
              <a:latin typeface="Segoe" pitchFamily="34" charset="0"/>
            </a:endParaRPr>
          </a:p>
        </p:txBody>
      </p:sp>
      <p:sp>
        <p:nvSpPr>
          <p:cNvPr id="21" name="Rechteck: abgerundete Ecken 20">
            <a:extLst>
              <a:ext uri="{FF2B5EF4-FFF2-40B4-BE49-F238E27FC236}">
                <a16:creationId xmlns:a16="http://schemas.microsoft.com/office/drawing/2014/main" xmlns="" id="{37D781A2-0549-469D-9442-8F9C113DFC7B}"/>
              </a:ext>
            </a:extLst>
          </p:cNvPr>
          <p:cNvSpPr/>
          <p:nvPr/>
        </p:nvSpPr>
        <p:spPr bwMode="auto">
          <a:xfrm>
            <a:off x="251520" y="3890752"/>
            <a:ext cx="2275967" cy="1008112"/>
          </a:xfrm>
          <a:prstGeom prst="round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300" dirty="0">
                <a:solidFill>
                  <a:srgbClr val="FFFFFF"/>
                </a:solidFill>
                <a:effectLst>
                  <a:outerShdw blurRad="38100" dist="38100" dir="2700000" algn="tl">
                    <a:srgbClr val="000000">
                      <a:alpha val="43137"/>
                    </a:srgbClr>
                  </a:outerShdw>
                </a:effectLst>
                <a:latin typeface="Segoe" pitchFamily="34" charset="0"/>
              </a:rPr>
              <a:t>Feuerwehr</a:t>
            </a:r>
          </a:p>
        </p:txBody>
      </p:sp>
      <p:sp>
        <p:nvSpPr>
          <p:cNvPr id="22" name="Rechteck: abgerundete Ecken 21">
            <a:extLst>
              <a:ext uri="{FF2B5EF4-FFF2-40B4-BE49-F238E27FC236}">
                <a16:creationId xmlns:a16="http://schemas.microsoft.com/office/drawing/2014/main" xmlns="" id="{2426FA8B-5986-4A42-83DD-5CD3645EFC4F}"/>
              </a:ext>
            </a:extLst>
          </p:cNvPr>
          <p:cNvSpPr/>
          <p:nvPr/>
        </p:nvSpPr>
        <p:spPr bwMode="auto">
          <a:xfrm>
            <a:off x="3215874" y="3899312"/>
            <a:ext cx="2327727" cy="1008112"/>
          </a:xfrm>
          <a:prstGeom prst="roundRect">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300" dirty="0" err="1">
                <a:solidFill>
                  <a:srgbClr val="FFFFFF"/>
                </a:solidFill>
                <a:effectLst>
                  <a:outerShdw blurRad="38100" dist="38100" dir="2700000" algn="tl">
                    <a:srgbClr val="000000">
                      <a:alpha val="43137"/>
                    </a:srgbClr>
                  </a:outerShdw>
                </a:effectLst>
                <a:latin typeface="Segoe" pitchFamily="34" charset="0"/>
              </a:rPr>
              <a:t>Bethel.regional</a:t>
            </a:r>
            <a:endParaRPr lang="de-DE" sz="2300" dirty="0">
              <a:solidFill>
                <a:srgbClr val="FFFFFF"/>
              </a:solidFill>
              <a:effectLst>
                <a:outerShdw blurRad="38100" dist="38100" dir="2700000" algn="tl">
                  <a:srgbClr val="000000">
                    <a:alpha val="43137"/>
                  </a:srgbClr>
                </a:outerShdw>
              </a:effectLst>
              <a:latin typeface="Segoe" pitchFamily="34" charset="0"/>
            </a:endParaRPr>
          </a:p>
        </p:txBody>
      </p:sp>
      <p:sp>
        <p:nvSpPr>
          <p:cNvPr id="23" name="Rechteck: abgerundete Ecken 22">
            <a:extLst>
              <a:ext uri="{FF2B5EF4-FFF2-40B4-BE49-F238E27FC236}">
                <a16:creationId xmlns:a16="http://schemas.microsoft.com/office/drawing/2014/main" xmlns="" id="{EC137F13-DB98-4762-85E5-B6B7CE9A2DF2}"/>
              </a:ext>
            </a:extLst>
          </p:cNvPr>
          <p:cNvSpPr/>
          <p:nvPr/>
        </p:nvSpPr>
        <p:spPr bwMode="auto">
          <a:xfrm>
            <a:off x="251520" y="5301208"/>
            <a:ext cx="2275967" cy="1080120"/>
          </a:xfrm>
          <a:prstGeom prst="roundRect">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300" dirty="0">
                <a:solidFill>
                  <a:srgbClr val="FFFFFF"/>
                </a:solidFill>
                <a:effectLst>
                  <a:outerShdw blurRad="38100" dist="38100" dir="2700000" algn="tl">
                    <a:srgbClr val="000000">
                      <a:alpha val="43137"/>
                    </a:srgbClr>
                  </a:outerShdw>
                </a:effectLst>
                <a:latin typeface="Segoe" pitchFamily="34" charset="0"/>
              </a:rPr>
              <a:t>Hegering</a:t>
            </a:r>
          </a:p>
        </p:txBody>
      </p:sp>
      <p:sp>
        <p:nvSpPr>
          <p:cNvPr id="24" name="Rechteck: abgerundete Ecken 23">
            <a:extLst>
              <a:ext uri="{FF2B5EF4-FFF2-40B4-BE49-F238E27FC236}">
                <a16:creationId xmlns:a16="http://schemas.microsoft.com/office/drawing/2014/main" xmlns="" id="{CC8171D0-8B33-4C9F-90C0-77F0DBFFE034}"/>
              </a:ext>
            </a:extLst>
          </p:cNvPr>
          <p:cNvSpPr/>
          <p:nvPr/>
        </p:nvSpPr>
        <p:spPr bwMode="auto">
          <a:xfrm>
            <a:off x="3215874" y="5290888"/>
            <a:ext cx="2338575" cy="1080120"/>
          </a:xfrm>
          <a:prstGeom prst="round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300" dirty="0">
                <a:solidFill>
                  <a:srgbClr val="FFFFFF"/>
                </a:solidFill>
                <a:effectLst>
                  <a:outerShdw blurRad="38100" dist="38100" dir="2700000" algn="tl">
                    <a:srgbClr val="000000">
                      <a:alpha val="43137"/>
                    </a:srgbClr>
                  </a:outerShdw>
                </a:effectLst>
                <a:latin typeface="Segoe" pitchFamily="34" charset="0"/>
              </a:rPr>
              <a:t>Landwirtschaft-</a:t>
            </a:r>
            <a:r>
              <a:rPr lang="de-DE" sz="2300" dirty="0" err="1">
                <a:solidFill>
                  <a:srgbClr val="FFFFFF"/>
                </a:solidFill>
                <a:effectLst>
                  <a:outerShdw blurRad="38100" dist="38100" dir="2700000" algn="tl">
                    <a:srgbClr val="000000">
                      <a:alpha val="43137"/>
                    </a:srgbClr>
                  </a:outerShdw>
                </a:effectLst>
                <a:latin typeface="Segoe" pitchFamily="34" charset="0"/>
              </a:rPr>
              <a:t>licher</a:t>
            </a:r>
            <a:r>
              <a:rPr lang="de-DE" sz="2300" dirty="0">
                <a:solidFill>
                  <a:srgbClr val="FFFFFF"/>
                </a:solidFill>
                <a:effectLst>
                  <a:outerShdw blurRad="38100" dist="38100" dir="2700000" algn="tl">
                    <a:srgbClr val="000000">
                      <a:alpha val="43137"/>
                    </a:srgbClr>
                  </a:outerShdw>
                </a:effectLst>
                <a:latin typeface="Segoe" pitchFamily="34" charset="0"/>
              </a:rPr>
              <a:t> Ortsverein</a:t>
            </a:r>
          </a:p>
        </p:txBody>
      </p:sp>
      <p:cxnSp>
        <p:nvCxnSpPr>
          <p:cNvPr id="30" name="Gerader Verbinder 29">
            <a:extLst>
              <a:ext uri="{FF2B5EF4-FFF2-40B4-BE49-F238E27FC236}">
                <a16:creationId xmlns:a16="http://schemas.microsoft.com/office/drawing/2014/main" xmlns="" id="{04800084-D0BF-4EF9-8374-7B1A5116BF28}"/>
              </a:ext>
            </a:extLst>
          </p:cNvPr>
          <p:cNvCxnSpPr>
            <a:cxnSpLocks/>
          </p:cNvCxnSpPr>
          <p:nvPr/>
        </p:nvCxnSpPr>
        <p:spPr>
          <a:xfrm>
            <a:off x="2843808" y="1988840"/>
            <a:ext cx="0" cy="3872972"/>
          </a:xfrm>
          <a:prstGeom prst="line">
            <a:avLst/>
          </a:prstGeom>
        </p:spPr>
        <p:style>
          <a:lnRef idx="2">
            <a:schemeClr val="dk1"/>
          </a:lnRef>
          <a:fillRef idx="0">
            <a:schemeClr val="dk1"/>
          </a:fillRef>
          <a:effectRef idx="1">
            <a:schemeClr val="dk1"/>
          </a:effectRef>
          <a:fontRef idx="minor">
            <a:schemeClr val="tx1"/>
          </a:fontRef>
        </p:style>
      </p:cxnSp>
      <p:cxnSp>
        <p:nvCxnSpPr>
          <p:cNvPr id="33" name="Gerader Verbinder 32">
            <a:extLst>
              <a:ext uri="{FF2B5EF4-FFF2-40B4-BE49-F238E27FC236}">
                <a16:creationId xmlns:a16="http://schemas.microsoft.com/office/drawing/2014/main" xmlns="" id="{CA68E72C-17C1-4CF9-B34D-C4CDB0732C4F}"/>
              </a:ext>
            </a:extLst>
          </p:cNvPr>
          <p:cNvCxnSpPr>
            <a:cxnSpLocks/>
            <a:stCxn id="12" idx="3"/>
            <a:endCxn id="20" idx="1"/>
          </p:cNvCxnSpPr>
          <p:nvPr/>
        </p:nvCxnSpPr>
        <p:spPr>
          <a:xfrm>
            <a:off x="2527487" y="3018084"/>
            <a:ext cx="665507" cy="0"/>
          </a:xfrm>
          <a:prstGeom prst="line">
            <a:avLst/>
          </a:prstGeom>
        </p:spPr>
        <p:style>
          <a:lnRef idx="2">
            <a:schemeClr val="dk1"/>
          </a:lnRef>
          <a:fillRef idx="0">
            <a:schemeClr val="dk1"/>
          </a:fillRef>
          <a:effectRef idx="1">
            <a:schemeClr val="dk1"/>
          </a:effectRef>
          <a:fontRef idx="minor">
            <a:schemeClr val="tx1"/>
          </a:fontRef>
        </p:style>
      </p:cxnSp>
      <p:cxnSp>
        <p:nvCxnSpPr>
          <p:cNvPr id="35" name="Gerader Verbinder 34">
            <a:extLst>
              <a:ext uri="{FF2B5EF4-FFF2-40B4-BE49-F238E27FC236}">
                <a16:creationId xmlns:a16="http://schemas.microsoft.com/office/drawing/2014/main" xmlns="" id="{1FC888DC-3721-420E-89E9-01E09C16F580}"/>
              </a:ext>
            </a:extLst>
          </p:cNvPr>
          <p:cNvCxnSpPr>
            <a:cxnSpLocks/>
            <a:stCxn id="21" idx="3"/>
            <a:endCxn id="22" idx="1"/>
          </p:cNvCxnSpPr>
          <p:nvPr/>
        </p:nvCxnSpPr>
        <p:spPr>
          <a:xfrm>
            <a:off x="2527487" y="4394808"/>
            <a:ext cx="688387" cy="8560"/>
          </a:xfrm>
          <a:prstGeom prst="line">
            <a:avLst/>
          </a:prstGeom>
        </p:spPr>
        <p:style>
          <a:lnRef idx="2">
            <a:schemeClr val="dk1"/>
          </a:lnRef>
          <a:fillRef idx="0">
            <a:schemeClr val="dk1"/>
          </a:fillRef>
          <a:effectRef idx="1">
            <a:schemeClr val="dk1"/>
          </a:effectRef>
          <a:fontRef idx="minor">
            <a:schemeClr val="tx1"/>
          </a:fontRef>
        </p:style>
      </p:cxnSp>
      <p:cxnSp>
        <p:nvCxnSpPr>
          <p:cNvPr id="37" name="Gerader Verbinder 36">
            <a:extLst>
              <a:ext uri="{FF2B5EF4-FFF2-40B4-BE49-F238E27FC236}">
                <a16:creationId xmlns:a16="http://schemas.microsoft.com/office/drawing/2014/main" xmlns="" id="{9F8A4BC7-1FBE-475F-A24C-85230073E013}"/>
              </a:ext>
            </a:extLst>
          </p:cNvPr>
          <p:cNvCxnSpPr>
            <a:stCxn id="23" idx="3"/>
            <a:endCxn id="24" idx="1"/>
          </p:cNvCxnSpPr>
          <p:nvPr/>
        </p:nvCxnSpPr>
        <p:spPr>
          <a:xfrm flipV="1">
            <a:off x="2527487" y="5830948"/>
            <a:ext cx="688387" cy="10320"/>
          </a:xfrm>
          <a:prstGeom prst="line">
            <a:avLst/>
          </a:prstGeom>
        </p:spPr>
        <p:style>
          <a:lnRef idx="2">
            <a:schemeClr val="dk1"/>
          </a:lnRef>
          <a:fillRef idx="0">
            <a:schemeClr val="dk1"/>
          </a:fillRef>
          <a:effectRef idx="1">
            <a:schemeClr val="dk1"/>
          </a:effectRef>
          <a:fontRef idx="minor">
            <a:schemeClr val="tx1"/>
          </a:fontRef>
        </p:style>
      </p:cxnSp>
      <p:cxnSp>
        <p:nvCxnSpPr>
          <p:cNvPr id="27" name="Gerader Verbinder 29">
            <a:extLst>
              <a:ext uri="{FF2B5EF4-FFF2-40B4-BE49-F238E27FC236}">
                <a16:creationId xmlns:a16="http://schemas.microsoft.com/office/drawing/2014/main" xmlns="" id="{04800084-D0BF-4EF9-8374-7B1A5116BF28}"/>
              </a:ext>
            </a:extLst>
          </p:cNvPr>
          <p:cNvCxnSpPr>
            <a:cxnSpLocks/>
          </p:cNvCxnSpPr>
          <p:nvPr/>
        </p:nvCxnSpPr>
        <p:spPr>
          <a:xfrm>
            <a:off x="7470322" y="1798548"/>
            <a:ext cx="0" cy="3872972"/>
          </a:xfrm>
          <a:prstGeom prst="line">
            <a:avLst/>
          </a:prstGeom>
        </p:spPr>
        <p:style>
          <a:lnRef idx="2">
            <a:schemeClr val="dk1"/>
          </a:lnRef>
          <a:fillRef idx="0">
            <a:schemeClr val="dk1"/>
          </a:fillRef>
          <a:effectRef idx="1">
            <a:schemeClr val="dk1"/>
          </a:effectRef>
          <a:fontRef idx="minor">
            <a:schemeClr val="tx1"/>
          </a:fontRef>
        </p:style>
      </p:cxnSp>
      <p:sp>
        <p:nvSpPr>
          <p:cNvPr id="26" name="Rechteck: abgerundete Ecken 25">
            <a:extLst>
              <a:ext uri="{FF2B5EF4-FFF2-40B4-BE49-F238E27FC236}">
                <a16:creationId xmlns:a16="http://schemas.microsoft.com/office/drawing/2014/main" xmlns="" id="{6E41D23E-6DD5-4C81-A53F-1E43B23212A9}"/>
              </a:ext>
            </a:extLst>
          </p:cNvPr>
          <p:cNvSpPr/>
          <p:nvPr/>
        </p:nvSpPr>
        <p:spPr bwMode="auto">
          <a:xfrm>
            <a:off x="6408204" y="2492896"/>
            <a:ext cx="2124236" cy="936104"/>
          </a:xfrm>
          <a:prstGeom prst="roundRect">
            <a:avLst/>
          </a:prstGeom>
          <a:solidFill>
            <a:schemeClr val="accent6">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300" dirty="0">
                <a:solidFill>
                  <a:srgbClr val="FFFFFF"/>
                </a:solidFill>
                <a:effectLst>
                  <a:outerShdw blurRad="38100" dist="38100" dir="2700000" algn="tl">
                    <a:srgbClr val="000000">
                      <a:alpha val="43137"/>
                    </a:srgbClr>
                  </a:outerShdw>
                </a:effectLst>
                <a:latin typeface="Segoe" pitchFamily="34" charset="0"/>
              </a:rPr>
              <a:t>Kindergarten</a:t>
            </a:r>
          </a:p>
        </p:txBody>
      </p:sp>
      <p:sp>
        <p:nvSpPr>
          <p:cNvPr id="2" name="Rechteck: abgerundete Ecken 1">
            <a:extLst>
              <a:ext uri="{FF2B5EF4-FFF2-40B4-BE49-F238E27FC236}">
                <a16:creationId xmlns:a16="http://schemas.microsoft.com/office/drawing/2014/main" xmlns="" id="{EA1EBCDB-E287-4D63-88E8-12C89B4F137A}"/>
              </a:ext>
            </a:extLst>
          </p:cNvPr>
          <p:cNvSpPr/>
          <p:nvPr/>
        </p:nvSpPr>
        <p:spPr bwMode="auto">
          <a:xfrm>
            <a:off x="6408204" y="3899312"/>
            <a:ext cx="2124236" cy="936104"/>
          </a:xfrm>
          <a:prstGeom prst="roundRect">
            <a:avLst/>
          </a:prstGeom>
          <a:solidFill>
            <a:schemeClr val="accent6">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300" dirty="0">
                <a:solidFill>
                  <a:srgbClr val="FFFFFF"/>
                </a:solidFill>
                <a:effectLst>
                  <a:outerShdw blurRad="38100" dist="38100" dir="2700000" algn="tl">
                    <a:srgbClr val="000000">
                      <a:alpha val="43137"/>
                    </a:srgbClr>
                  </a:outerShdw>
                </a:effectLst>
                <a:latin typeface="Segoe" pitchFamily="34" charset="0"/>
              </a:rPr>
              <a:t>Kirche</a:t>
            </a:r>
          </a:p>
        </p:txBody>
      </p:sp>
      <p:sp>
        <p:nvSpPr>
          <p:cNvPr id="3" name="Rechteck: abgerundete Ecken 2">
            <a:extLst>
              <a:ext uri="{FF2B5EF4-FFF2-40B4-BE49-F238E27FC236}">
                <a16:creationId xmlns:a16="http://schemas.microsoft.com/office/drawing/2014/main" xmlns="" id="{6EBEBD5E-DBC2-4895-A830-CE30BFE006E8}"/>
              </a:ext>
            </a:extLst>
          </p:cNvPr>
          <p:cNvSpPr/>
          <p:nvPr/>
        </p:nvSpPr>
        <p:spPr bwMode="auto">
          <a:xfrm>
            <a:off x="6408204" y="5301208"/>
            <a:ext cx="2124236" cy="1069800"/>
          </a:xfrm>
          <a:prstGeom prst="roundRect">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2300" dirty="0">
                <a:solidFill>
                  <a:srgbClr val="FFFFFF"/>
                </a:solidFill>
                <a:effectLst>
                  <a:outerShdw blurRad="38100" dist="38100" dir="2700000" algn="tl">
                    <a:srgbClr val="000000">
                      <a:alpha val="43137"/>
                    </a:srgbClr>
                  </a:outerShdw>
                </a:effectLst>
                <a:latin typeface="Segoe" pitchFamily="34" charset="0"/>
              </a:rPr>
              <a:t>Friedhof</a:t>
            </a:r>
          </a:p>
        </p:txBody>
      </p:sp>
    </p:spTree>
    <p:extLst>
      <p:ext uri="{BB962C8B-B14F-4D97-AF65-F5344CB8AC3E}">
        <p14:creationId xmlns:p14="http://schemas.microsoft.com/office/powerpoint/2010/main" val="10849050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Geschichte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8800"/>
            <a:ext cx="6840000" cy="6110391"/>
          </a:xfrm>
        </p:spPr>
        <p:txBody>
          <a:bodyPr/>
          <a:lstStyle/>
          <a:p>
            <a:pPr>
              <a:lnSpc>
                <a:spcPct val="100000"/>
              </a:lnSpc>
              <a:spcBef>
                <a:spcPts val="200"/>
              </a:spcBef>
            </a:pPr>
            <a:r>
              <a:rPr lang="de-DE" dirty="0">
                <a:solidFill>
                  <a:sysClr val="windowText" lastClr="000000"/>
                </a:solidFill>
              </a:rPr>
              <a:t>2012 Gründung der Dorfgemeinschaft </a:t>
            </a:r>
            <a:r>
              <a:rPr lang="de-DE" dirty="0" err="1">
                <a:solidFill>
                  <a:sysClr val="windowText" lastClr="000000"/>
                </a:solidFill>
              </a:rPr>
              <a:t>Waldbauer„DoGeWa</a:t>
            </a:r>
            <a:r>
              <a:rPr lang="de-DE" dirty="0">
                <a:solidFill>
                  <a:sysClr val="windowText" lastClr="000000"/>
                </a:solidFill>
              </a:rPr>
              <a:t>“</a:t>
            </a:r>
          </a:p>
          <a:p>
            <a:pPr>
              <a:lnSpc>
                <a:spcPct val="100000"/>
              </a:lnSpc>
              <a:spcBef>
                <a:spcPts val="200"/>
              </a:spcBef>
            </a:pPr>
            <a:endParaRPr lang="de-DE" dirty="0">
              <a:solidFill>
                <a:sysClr val="windowText" lastClr="000000"/>
              </a:solidFill>
            </a:endParaRPr>
          </a:p>
          <a:p>
            <a:pPr>
              <a:lnSpc>
                <a:spcPct val="100000"/>
              </a:lnSpc>
              <a:spcBef>
                <a:spcPts val="200"/>
              </a:spcBef>
            </a:pPr>
            <a:endParaRPr lang="de-DE" dirty="0">
              <a:solidFill>
                <a:sysClr val="windowText" lastClr="000000"/>
              </a:solidFill>
            </a:endParaRPr>
          </a:p>
          <a:p>
            <a:pPr marL="0" indent="0">
              <a:lnSpc>
                <a:spcPct val="100000"/>
              </a:lnSpc>
              <a:spcBef>
                <a:spcPts val="200"/>
              </a:spcBef>
              <a:buNone/>
            </a:pPr>
            <a:endParaRPr lang="de-DE" dirty="0">
              <a:solidFill>
                <a:sysClr val="windowText" lastClr="000000"/>
              </a:solidFill>
            </a:endParaRPr>
          </a:p>
          <a:p>
            <a:pPr>
              <a:lnSpc>
                <a:spcPct val="100000"/>
              </a:lnSpc>
              <a:spcBef>
                <a:spcPts val="200"/>
              </a:spcBef>
            </a:pPr>
            <a:r>
              <a:rPr lang="de-DE" dirty="0">
                <a:solidFill>
                  <a:sysClr val="windowText" lastClr="000000"/>
                </a:solidFill>
              </a:rPr>
              <a:t>Die </a:t>
            </a:r>
            <a:r>
              <a:rPr lang="de-DE" dirty="0" err="1">
                <a:solidFill>
                  <a:sysClr val="windowText" lastClr="000000"/>
                </a:solidFill>
              </a:rPr>
              <a:t>DoGeWa</a:t>
            </a:r>
            <a:r>
              <a:rPr lang="de-DE" dirty="0">
                <a:solidFill>
                  <a:sysClr val="windowText" lastClr="000000"/>
                </a:solidFill>
              </a:rPr>
              <a:t> ist eine Interessengemeinschaft der verschiedenen Vereine, Organisationen, Unternehmen und Bürgen aus Waldbauer</a:t>
            </a:r>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1200"/>
            <a:ext cx="864096" cy="4464000"/>
          </a:xfrm>
          <a:prstGeom prst="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err="1">
                <a:solidFill>
                  <a:srgbClr val="FFFFFF"/>
                </a:solidFill>
                <a:effectLst>
                  <a:outerShdw blurRad="38100" dist="38100" dir="2700000" algn="tl">
                    <a:srgbClr val="000000">
                      <a:alpha val="43137"/>
                    </a:srgbClr>
                  </a:outerShdw>
                </a:effectLst>
                <a:latin typeface="Segoe" pitchFamily="34" charset="0"/>
              </a:rPr>
              <a:t>DoGeWa</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2" descr="C:\Users\Rüdiger\EIGENE\DoGeWa\Logos und Vorlagen\Schild Logo.png"/>
          <p:cNvPicPr>
            <a:picLocks noChangeAspect="1" noChangeArrowheads="1"/>
          </p:cNvPicPr>
          <p:nvPr/>
        </p:nvPicPr>
        <p:blipFill>
          <a:blip r:embed="rId2" cstate="print"/>
          <a:srcRect/>
          <a:stretch>
            <a:fillRect/>
          </a:stretch>
        </p:blipFill>
        <p:spPr bwMode="auto">
          <a:xfrm>
            <a:off x="179511" y="176400"/>
            <a:ext cx="1440000" cy="1431252"/>
          </a:xfrm>
          <a:prstGeom prst="rect">
            <a:avLst/>
          </a:prstGeom>
          <a:noFill/>
          <a:effectLst/>
        </p:spPr>
      </p:pic>
      <p:pic>
        <p:nvPicPr>
          <p:cNvPr id="6" name="Grafik 5">
            <a:extLst>
              <a:ext uri="{FF2B5EF4-FFF2-40B4-BE49-F238E27FC236}">
                <a16:creationId xmlns:a16="http://schemas.microsoft.com/office/drawing/2014/main" xmlns="" id="{51DBBABC-C83F-417F-91DD-FC2A803A6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2564904"/>
            <a:ext cx="2246379" cy="1684784"/>
          </a:xfrm>
          <a:prstGeom prst="rect">
            <a:avLst/>
          </a:prstGeom>
        </p:spPr>
      </p:pic>
    </p:spTree>
    <p:extLst>
      <p:ext uri="{BB962C8B-B14F-4D97-AF65-F5344CB8AC3E}">
        <p14:creationId xmlns:p14="http://schemas.microsoft.com/office/powerpoint/2010/main" val="2029378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42FBA2-15B7-4B14-A154-4CA3ECC1DF07}"/>
              </a:ext>
            </a:extLst>
          </p:cNvPr>
          <p:cNvSpPr>
            <a:spLocks noGrp="1"/>
          </p:cNvSpPr>
          <p:nvPr>
            <p:ph type="title"/>
          </p:nvPr>
        </p:nvSpPr>
        <p:spPr>
          <a:xfrm>
            <a:off x="1187624" y="230188"/>
            <a:ext cx="7575376" cy="664797"/>
          </a:xfrm>
        </p:spPr>
        <p:txBody>
          <a:bodyPr/>
          <a:lstStyle/>
          <a:p>
            <a:pPr algn="ctr"/>
            <a:r>
              <a:rPr lang="de-DE" dirty="0">
                <a:gradFill flip="none" rotWithShape="1">
                  <a:gsLst>
                    <a:gs pos="21000">
                      <a:schemeClr val="tx1">
                        <a:lumMod val="75000"/>
                      </a:schemeClr>
                    </a:gs>
                    <a:gs pos="88000">
                      <a:schemeClr val="bg1">
                        <a:lumMod val="75000"/>
                        <a:lumOff val="25000"/>
                      </a:schemeClr>
                    </a:gs>
                  </a:gsLst>
                  <a:lin ang="5400000" scaled="0"/>
                  <a:tileRect/>
                </a:gradFill>
              </a:rPr>
              <a:t>Geschichte</a:t>
            </a:r>
          </a:p>
        </p:txBody>
      </p:sp>
      <p:sp>
        <p:nvSpPr>
          <p:cNvPr id="3" name="Inhaltsplatzhalter 2">
            <a:extLst>
              <a:ext uri="{FF2B5EF4-FFF2-40B4-BE49-F238E27FC236}">
                <a16:creationId xmlns:a16="http://schemas.microsoft.com/office/drawing/2014/main" xmlns="" id="{2C1074C2-D9D5-4178-A1B4-04660AAB793D}"/>
              </a:ext>
            </a:extLst>
          </p:cNvPr>
          <p:cNvSpPr>
            <a:spLocks noGrp="1"/>
          </p:cNvSpPr>
          <p:nvPr>
            <p:ph idx="1"/>
          </p:nvPr>
        </p:nvSpPr>
        <p:spPr>
          <a:xfrm>
            <a:off x="1627200" y="1558800"/>
            <a:ext cx="6840000" cy="3596882"/>
          </a:xfrm>
        </p:spPr>
        <p:txBody>
          <a:bodyPr/>
          <a:lstStyle/>
          <a:p>
            <a:pPr>
              <a:lnSpc>
                <a:spcPct val="100000"/>
              </a:lnSpc>
              <a:spcBef>
                <a:spcPts val="200"/>
              </a:spcBef>
            </a:pPr>
            <a:r>
              <a:rPr lang="de-DE" dirty="0">
                <a:solidFill>
                  <a:sysClr val="windowText" lastClr="000000"/>
                </a:solidFill>
              </a:rPr>
              <a:t>Ziel ist, einen Beitrag zur Erhaltung, Gestaltung und Entwicklung unseres Ortsteils zu leisten</a:t>
            </a:r>
          </a:p>
          <a:p>
            <a:pPr>
              <a:lnSpc>
                <a:spcPct val="100000"/>
              </a:lnSpc>
              <a:spcBef>
                <a:spcPts val="200"/>
              </a:spcBef>
            </a:pPr>
            <a:endParaRPr lang="de-DE" dirty="0">
              <a:solidFill>
                <a:sysClr val="windowText" lastClr="000000"/>
              </a:solidFill>
            </a:endParaRPr>
          </a:p>
          <a:p>
            <a:pPr>
              <a:lnSpc>
                <a:spcPct val="100000"/>
              </a:lnSpc>
              <a:spcBef>
                <a:spcPts val="200"/>
              </a:spcBef>
            </a:pPr>
            <a:r>
              <a:rPr lang="de-DE" dirty="0">
                <a:solidFill>
                  <a:sysClr val="windowText" lastClr="000000"/>
                </a:solidFill>
              </a:rPr>
              <a:t>Politisch neutral</a:t>
            </a:r>
          </a:p>
          <a:p>
            <a:pPr marL="0" indent="0">
              <a:buNone/>
            </a:pPr>
            <a:endParaRPr lang="de-DE" dirty="0"/>
          </a:p>
          <a:p>
            <a:endParaRPr lang="de-DE" dirty="0"/>
          </a:p>
        </p:txBody>
      </p:sp>
      <p:sp>
        <p:nvSpPr>
          <p:cNvPr id="4" name="Rechteck 3">
            <a:extLst>
              <a:ext uri="{FF2B5EF4-FFF2-40B4-BE49-F238E27FC236}">
                <a16:creationId xmlns:a16="http://schemas.microsoft.com/office/drawing/2014/main" xmlns="" id="{ED5D910C-BDB3-4651-98FF-2DB8362ED7B8}"/>
              </a:ext>
            </a:extLst>
          </p:cNvPr>
          <p:cNvSpPr/>
          <p:nvPr/>
        </p:nvSpPr>
        <p:spPr bwMode="auto">
          <a:xfrm>
            <a:off x="179513" y="1771200"/>
            <a:ext cx="864096" cy="4464000"/>
          </a:xfrm>
          <a:prstGeom prst="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de-DE" sz="3200" b="1" dirty="0" err="1">
                <a:solidFill>
                  <a:srgbClr val="FFFFFF"/>
                </a:solidFill>
                <a:effectLst>
                  <a:outerShdw blurRad="38100" dist="38100" dir="2700000" algn="tl">
                    <a:srgbClr val="000000">
                      <a:alpha val="43137"/>
                    </a:srgbClr>
                  </a:outerShdw>
                </a:effectLst>
                <a:latin typeface="Segoe" pitchFamily="34" charset="0"/>
              </a:rPr>
              <a:t>DoGeWa</a:t>
            </a:r>
            <a:endParaRPr lang="de-DE" sz="3200" b="1"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2" descr="C:\Users\Rüdiger\EIGENE\DoGeWa\Logos und Vorlagen\Schild Logo.png"/>
          <p:cNvPicPr>
            <a:picLocks noChangeAspect="1" noChangeArrowheads="1"/>
          </p:cNvPicPr>
          <p:nvPr/>
        </p:nvPicPr>
        <p:blipFill>
          <a:blip r:embed="rId2" cstate="print"/>
          <a:srcRect/>
          <a:stretch>
            <a:fillRect/>
          </a:stretch>
        </p:blipFill>
        <p:spPr bwMode="auto">
          <a:xfrm>
            <a:off x="179511" y="176400"/>
            <a:ext cx="1440000" cy="1431252"/>
          </a:xfrm>
          <a:prstGeom prst="rect">
            <a:avLst/>
          </a:prstGeom>
          <a:noFill/>
          <a:effectLst/>
        </p:spPr>
      </p:pic>
      <p:pic>
        <p:nvPicPr>
          <p:cNvPr id="6" name="Grafik 5">
            <a:extLst>
              <a:ext uri="{FF2B5EF4-FFF2-40B4-BE49-F238E27FC236}">
                <a16:creationId xmlns:a16="http://schemas.microsoft.com/office/drawing/2014/main" xmlns="" id="{EBD6BA85-EB16-45E0-8AF3-8528794F8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67290">
            <a:off x="4887752" y="3128685"/>
            <a:ext cx="2557652" cy="3410203"/>
          </a:xfrm>
          <a:prstGeom prst="rect">
            <a:avLst/>
          </a:prstGeom>
        </p:spPr>
      </p:pic>
    </p:spTree>
    <p:extLst>
      <p:ext uri="{BB962C8B-B14F-4D97-AF65-F5344CB8AC3E}">
        <p14:creationId xmlns:p14="http://schemas.microsoft.com/office/powerpoint/2010/main" val="1464626122"/>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eiß mit Schriftart &quot;Courier&quot; für Folien, auf denen sich Code befindet">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64B3FB-D41B-43EA-9BB3-E80B28B33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Beispielpräsentationsfolien (Design Blaue Strahlen)</Template>
  <TotalTime>0</TotalTime>
  <Words>1485</Words>
  <Application>Microsoft Office PowerPoint</Application>
  <PresentationFormat>Bildschirmpräsentation (4:3)</PresentationFormat>
  <Paragraphs>633</Paragraphs>
  <Slides>60</Slides>
  <Notes>5</Notes>
  <HiddenSlides>0</HiddenSlides>
  <MMClips>0</MMClips>
  <ScaleCrop>false</ScaleCrop>
  <HeadingPairs>
    <vt:vector size="6" baseType="variant">
      <vt:variant>
        <vt:lpstr>Design</vt:lpstr>
      </vt:variant>
      <vt:variant>
        <vt:i4>3</vt:i4>
      </vt:variant>
      <vt:variant>
        <vt:lpstr>Eingebettete OLE-Server</vt:lpstr>
      </vt:variant>
      <vt:variant>
        <vt:i4>1</vt:i4>
      </vt:variant>
      <vt:variant>
        <vt:lpstr>Folientitel</vt:lpstr>
      </vt:variant>
      <vt:variant>
        <vt:i4>60</vt:i4>
      </vt:variant>
    </vt:vector>
  </HeadingPairs>
  <TitlesOfParts>
    <vt:vector size="64" baseType="lpstr">
      <vt:lpstr>Blue Segoe 4-3 template-template_April-17-2007</vt:lpstr>
      <vt:lpstr>Weiß mit Schriftart "Courier" für Folien, auf denen sich Code befindet</vt:lpstr>
      <vt:lpstr>Larissa-Design</vt:lpstr>
      <vt:lpstr>Acrobat Document</vt:lpstr>
      <vt:lpstr>Unser Dorf hat Zukunft</vt:lpstr>
      <vt:lpstr>Gliederung</vt:lpstr>
      <vt:lpstr>Gliederung</vt:lpstr>
      <vt:lpstr>Entwicklung der Infrastruktur</vt:lpstr>
      <vt:lpstr>Entwicklung der Infrastruktur</vt:lpstr>
      <vt:lpstr>Entwicklung der Infrastruktur</vt:lpstr>
      <vt:lpstr>PowerPoint-Präsentation</vt:lpstr>
      <vt:lpstr>Geschichte</vt:lpstr>
      <vt:lpstr>Geschichte</vt:lpstr>
      <vt:lpstr>Veranstaltungen</vt:lpstr>
      <vt:lpstr>Arbeit</vt:lpstr>
      <vt:lpstr>abgeschlossene Projekte</vt:lpstr>
      <vt:lpstr>abgeschlossene Projekte</vt:lpstr>
      <vt:lpstr>geplante Projekte</vt:lpstr>
      <vt:lpstr>Geschichte</vt:lpstr>
      <vt:lpstr>Abteilungen</vt:lpstr>
      <vt:lpstr>Vorstand</vt:lpstr>
      <vt:lpstr>Veranstaltungen</vt:lpstr>
      <vt:lpstr>Veranstaltungen</vt:lpstr>
      <vt:lpstr>abgeschlossene Projekte</vt:lpstr>
      <vt:lpstr>abgeschlossene Projekte</vt:lpstr>
      <vt:lpstr>abgeschlossene Projekte</vt:lpstr>
      <vt:lpstr>abgeschlossene Projekte</vt:lpstr>
      <vt:lpstr>abgeschlossene Projekte</vt:lpstr>
      <vt:lpstr>geplante Projekte</vt:lpstr>
      <vt:lpstr>Geschichte</vt:lpstr>
      <vt:lpstr>Veranstaltungen</vt:lpstr>
      <vt:lpstr>PowerPoint-Präsentation</vt:lpstr>
      <vt:lpstr>PowerPoint-Präsentation</vt:lpstr>
      <vt:lpstr>Geschichte</vt:lpstr>
      <vt:lpstr>Geschichte</vt:lpstr>
      <vt:lpstr>Veranstaltungen</vt:lpstr>
      <vt:lpstr>Veranstaltungen</vt:lpstr>
      <vt:lpstr>abgeschlossene Projekte</vt:lpstr>
      <vt:lpstr>abgeschlossene Projekte</vt:lpstr>
      <vt:lpstr>abgeschlossene Projekte</vt:lpstr>
      <vt:lpstr>abgeschlossene Projekte</vt:lpstr>
      <vt:lpstr>geplante Projekte</vt:lpstr>
      <vt:lpstr>Finanzierung der Projekte</vt:lpstr>
      <vt:lpstr>Arbeit</vt:lpstr>
      <vt:lpstr>Arbeit</vt:lpstr>
      <vt:lpstr>Geschichte</vt:lpstr>
      <vt:lpstr>Philipp-Nicolai-Haus</vt:lpstr>
      <vt:lpstr>Homborner Werkstatt (WfbM)</vt:lpstr>
      <vt:lpstr>Homborner Werkstatt (WfbM)</vt:lpstr>
      <vt:lpstr>Arbeit</vt:lpstr>
      <vt:lpstr>Veranstaltungen</vt:lpstr>
      <vt:lpstr>Geschichte</vt:lpstr>
      <vt:lpstr>Veranstaltungen</vt:lpstr>
      <vt:lpstr>Veranstaltungen</vt:lpstr>
      <vt:lpstr>Wandel der Zeit</vt:lpstr>
      <vt:lpstr>Wandel der Zeit</vt:lpstr>
      <vt:lpstr>Geschichte</vt:lpstr>
      <vt:lpstr>Hegeringleiter</vt:lpstr>
      <vt:lpstr>Hegeringleiter</vt:lpstr>
      <vt:lpstr>Evangelische Jakobus -Kirchengemeinde Zurstraße/Breckerfeld </vt:lpstr>
      <vt:lpstr>Evangelische Jakobus -Kirchengemeinde Zurstraße/Breckerfeld </vt:lpstr>
      <vt:lpstr>Evangelischer Kindergarten Zwergenwald </vt:lpstr>
      <vt:lpstr>Evangelischer Friedhof Zurstraße </vt:lpstr>
      <vt:lpstr>Fazit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Unser Dorf hat Zukunft</dc:title>
  <dc:creator>Stefanie Kinzel</dc:creator>
  <cp:lastModifiedBy>Mandt, Rüdiger</cp:lastModifiedBy>
  <cp:revision>126</cp:revision>
  <cp:lastPrinted>2017-08-31T07:11:21Z</cp:lastPrinted>
  <dcterms:created xsi:type="dcterms:W3CDTF">2017-08-23T12:42:13Z</dcterms:created>
  <dcterms:modified xsi:type="dcterms:W3CDTF">2017-09-06T07:08:37Z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TC102867099990</vt:lpwstr>
  </property>
</Properties>
</file>